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71" autoAdjust="0"/>
  </p:normalViewPr>
  <p:slideViewPr>
    <p:cSldViewPr>
      <p:cViewPr varScale="1">
        <p:scale>
          <a:sx n="82" d="100"/>
          <a:sy n="82" d="100"/>
        </p:scale>
        <p:origin x="-23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4A2B89-95EC-4EDB-9F90-45A8A4C1200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A71AFF-3528-4AF7-B46F-F7C8852DB4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90872"/>
          </a:xfrm>
        </p:spPr>
        <p:txBody>
          <a:bodyPr>
            <a:normAutofit/>
          </a:bodyPr>
          <a:lstStyle/>
          <a:p>
            <a:r>
              <a:rPr lang="ru-RU" dirty="0" smtClean="0"/>
              <a:t>Индивидуальный план развития и жизнеустройства несовершеннолетнего и предоставление социальных и общеобразовательных 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0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Социально-правовые услуги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583443"/>
              </p:ext>
            </p:extLst>
          </p:nvPr>
        </p:nvGraphicFramePr>
        <p:xfrm>
          <a:off x="251520" y="908720"/>
          <a:ext cx="7776864" cy="57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662064"/>
                <a:gridCol w="1296144"/>
                <a:gridCol w="792088"/>
                <a:gridCol w="1296144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обслуживания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Подгруппа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Наим-ние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мых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Отм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примечан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Определение статуса ребенка (лишение род. прав, получение свид. о смерти и др. 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Запрос 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МВД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1.09.15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Восстановление жизненно важных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Дубликат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св.о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рождении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пенсии (по инвалидности, по потере кормильца)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пенсии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1.10.15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со сбербанком (открытие счета, проверка поступлений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Открытие счета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1.10.15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пакета документов в банк данных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анкеты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кровными родственниками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приемными родителями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-ре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обра-щения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на учет как, нуждающегося в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улучшении жилищных условий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оформ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подача док-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Дост.14-лет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Трудоустройство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окончанию обучения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ПТУ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Социально-психологические услуги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729150"/>
              </p:ext>
            </p:extLst>
          </p:nvPr>
        </p:nvGraphicFramePr>
        <p:xfrm>
          <a:off x="179512" y="2276872"/>
          <a:ext cx="777686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224608"/>
                <a:gridCol w="1656184"/>
                <a:gridCol w="1008112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обслужива-ния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Подгруппа услуг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Наименова-ние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предоставляемых услуг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Отметки о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выполн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Стацио-нарная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Социально-психологическое обследование, диагностика, коррекция, профилактика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отклонений в поведении, помощь в социально-психологической адаптации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Психол.диагностика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0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Социально-трудовые услуги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259975"/>
              </p:ext>
            </p:extLst>
          </p:nvPr>
        </p:nvGraphicFramePr>
        <p:xfrm>
          <a:off x="179512" y="1628800"/>
          <a:ext cx="777686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602632"/>
                <a:gridCol w="1573832"/>
                <a:gridCol w="720080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обслужи-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Подгруппа услуг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Наимено-вание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предоставляемых услуг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Сро-ки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Отметки о выполнении и примечание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Стацио-нарная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Помощь в трудоустройстве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ПТУ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Проведение мероприятий по использованию трудовых возможностей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обучению доступным профессиональным навыкам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Проф.-труд. обучение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5-9 </a:t>
                      </a:r>
                      <a:r>
                        <a:rPr lang="ru-RU" sz="1800" dirty="0" err="1" smtClean="0"/>
                        <a:t>кл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8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Описание развития и жизнеустройства ребенка по итогам периода адаптации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Воспитатель:_______________________________________________________________________________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Психолог:_________________________________________________________________________________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Социальный педагог: _______________________________________________________________________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Учитель-логопед: __________________________________________________________________________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Учитель-дефектолог: _______________________________________________________________________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Врач-педиатр: _____________________________________________________________________________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Врач-психиатр: ____________________________________________________________________________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Коллегиальное решение: передача ребенка в кровную в семью/подготовка к передаче в замещающую семью/ подготовка к самостоятельной жизни.</a:t>
            </a:r>
          </a:p>
          <a:p>
            <a:pPr marL="0" indent="0"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Воспитатель:_______________________________________________________________________________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подпись, расшифровка подписи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Психолог: _________________________________________________________________________________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(подпись, расшифровка подписи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Социальный педагог: _________________________________________________________________________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(подпись, расшифровка подписи)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Учитель-логопед: ____________________________________________________________________________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(подпись, расшифровка подписи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Учитель-дефектолог: _________________________________________________________________________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(подпись, расшифровка подписи)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Врач-педиатр ________________________________________________________________________________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(подпись, расшифровка подписи)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Врач-психиатр (или др. по профилю) ____________________________________________________________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(подпись, расшифровка подписи)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Учитель-дефектолог: ________________</a:t>
            </a:r>
            <a:endParaRPr lang="ru-RU" sz="1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II</a:t>
            </a:r>
            <a:r>
              <a:rPr lang="ru-RU" sz="2400" dirty="0" smtClean="0"/>
              <a:t>. Плановая часть.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600" dirty="0" smtClean="0"/>
              <a:t>Комплексное сопровождение воспитанника за отчетный период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следующие разделы: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План социально-педагогического сопровождения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Психологического сопровождения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Воспитательного сопровождения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Медицинского сопровождения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Работа с кровной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семьей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Для каждого раздела оформляется таблица: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8173"/>
              </p:ext>
            </p:extLst>
          </p:nvPr>
        </p:nvGraphicFramePr>
        <p:xfrm>
          <a:off x="611560" y="4145240"/>
          <a:ext cx="7200800" cy="245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592288"/>
                <a:gridCol w="1872208"/>
                <a:gridCol w="2160240"/>
              </a:tblGrid>
              <a:tr h="98907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Результат/ Изменения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518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 с братом Трофимовым А.П.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 передачи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 опеку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несовер-шеннолетнего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Трофимов А.П. подал заявление об оформлении опеки в отдел опеки и попечительства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III</a:t>
            </a:r>
            <a:r>
              <a:rPr lang="ru-RU" sz="2800" dirty="0" smtClean="0"/>
              <a:t>. Результативная часть. </a:t>
            </a:r>
            <a:br>
              <a:rPr lang="ru-RU" sz="2800" dirty="0" smtClean="0"/>
            </a:br>
            <a:r>
              <a:rPr lang="ru-RU" sz="2400" dirty="0" smtClean="0"/>
              <a:t>Динамика развития и жизнеустройства</a:t>
            </a:r>
            <a:br>
              <a:rPr lang="ru-RU" sz="2400" dirty="0" smtClean="0"/>
            </a:br>
            <a:r>
              <a:rPr lang="ru-RU" sz="2400" dirty="0" smtClean="0"/>
              <a:t> ребенка за отчетный период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3700" dirty="0" smtClean="0"/>
              <a:t>:</a:t>
            </a:r>
            <a:r>
              <a:rPr lang="ru-RU" dirty="0" smtClean="0"/>
              <a:t>_________________________________________________________________________________________________________</a:t>
            </a:r>
            <a:endParaRPr lang="ru-RU" dirty="0"/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:____________________________________________________________________________ 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педагог: </a:t>
            </a:r>
            <a:r>
              <a:rPr lang="ru-RU" dirty="0" smtClean="0"/>
              <a:t>________________________________________________________________________________________________</a:t>
            </a:r>
            <a:endParaRPr lang="ru-RU" dirty="0"/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Учитель-логопед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>____________________________________________________________________________________________________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>_________________________________________________________________________________________________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Врач-педиатр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>________________________________________________________________________________________________________</a:t>
            </a:r>
            <a:endParaRPr lang="ru-RU" dirty="0"/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Врач-психиатр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>_______________________________________________________________________________________________________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______________________</a:t>
            </a:r>
            <a:r>
              <a:rPr lang="ru-RU" dirty="0" smtClean="0"/>
              <a:t>____________________________________________________________________________________                                                                                                                                                                  (подпись, расшифровка подписи)</a:t>
            </a:r>
            <a:endParaRPr lang="ru-RU" dirty="0"/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Психолог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>_________________________________________________________________________________________________________________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</a:t>
            </a:r>
            <a:r>
              <a:rPr lang="ru-RU" dirty="0" smtClean="0"/>
              <a:t>                               (</a:t>
            </a:r>
            <a:r>
              <a:rPr lang="ru-RU" dirty="0"/>
              <a:t>подпись, расшифровка подписи)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Социальный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педагог: </a:t>
            </a:r>
            <a:r>
              <a:rPr lang="ru-RU" dirty="0" smtClean="0"/>
              <a:t>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</a:t>
            </a:r>
            <a:r>
              <a:rPr lang="ru-RU" dirty="0" smtClean="0"/>
              <a:t>              </a:t>
            </a:r>
            <a:r>
              <a:rPr lang="ru-RU" dirty="0"/>
              <a:t>(подпись, расшифровка подписи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Учитель-логопед: </a:t>
            </a:r>
            <a:r>
              <a:rPr lang="ru-RU" dirty="0" smtClean="0"/>
              <a:t>_________________________________________________________________________________________________________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</a:t>
            </a:r>
            <a:r>
              <a:rPr lang="ru-RU" dirty="0" smtClean="0"/>
              <a:t>                                  </a:t>
            </a:r>
            <a:r>
              <a:rPr lang="ru-RU" dirty="0"/>
              <a:t>(подпись, расшифровка подписи)</a:t>
            </a:r>
          </a:p>
          <a:p>
            <a:pPr marL="0" indent="0"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r>
              <a:rPr lang="ru-RU" dirty="0"/>
              <a:t>: </a:t>
            </a:r>
            <a:r>
              <a:rPr lang="ru-RU" dirty="0" smtClean="0"/>
              <a:t>______________________________________________________________________________________________________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</a:t>
            </a:r>
            <a:r>
              <a:rPr lang="ru-RU" dirty="0" smtClean="0"/>
              <a:t>             </a:t>
            </a:r>
            <a:r>
              <a:rPr lang="ru-RU" dirty="0"/>
              <a:t>(подпись, расшифровка подписи)</a:t>
            </a:r>
          </a:p>
          <a:p>
            <a:pPr marL="0" indent="0"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Врач-педиатр</a:t>
            </a:r>
            <a:r>
              <a:rPr lang="ru-RU" dirty="0"/>
              <a:t> </a:t>
            </a:r>
            <a:r>
              <a:rPr lang="ru-RU" dirty="0" smtClean="0"/>
              <a:t>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(подпись, расшифровка подписи)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Врач-психиатр (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или др. по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профилю</a:t>
            </a:r>
            <a:r>
              <a:rPr lang="ru-RU" sz="3700" dirty="0" smtClean="0"/>
              <a:t>) </a:t>
            </a:r>
            <a:r>
              <a:rPr lang="ru-RU" dirty="0" smtClean="0"/>
              <a:t>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(подпись, расшифровка подписи)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4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IV</a:t>
            </a:r>
            <a:r>
              <a:rPr lang="ru-RU" dirty="0" smtClean="0"/>
              <a:t>. Рекомендательная </a:t>
            </a:r>
            <a:r>
              <a:rPr lang="ru-RU" dirty="0" smtClean="0"/>
              <a:t>часть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Рекомендации по развитию и жизнеустройству ребенка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Сильные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слабые стороны ребенка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89367"/>
              </p:ext>
            </p:extLst>
          </p:nvPr>
        </p:nvGraphicFramePr>
        <p:xfrm>
          <a:off x="395536" y="2492895"/>
          <a:ext cx="7488832" cy="396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672408"/>
              </a:tblGrid>
              <a:tr h="5737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Сильные стороны ребенка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(способности, качества, талант, умение)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Слабые стороны ребенка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(особые потребности, трудности, проблемы)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52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способность</a:t>
                      </a:r>
                      <a:r>
                        <a:rPr lang="ru-RU" sz="1800" baseline="0" dirty="0" smtClean="0"/>
                        <a:t> к обучению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способность к художественной гимнастики, рисованию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доброжелательный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позитивный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склонность к</a:t>
                      </a:r>
                      <a:r>
                        <a:rPr lang="ru-RU" sz="1800" baseline="0" dirty="0" smtClean="0"/>
                        <a:t> воровству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доверчивый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попадает под чужое влияние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Зависимость от </a:t>
                      </a:r>
                      <a:r>
                        <a:rPr lang="ru-RU" sz="1800" baseline="0" dirty="0" err="1" smtClean="0"/>
                        <a:t>табакокурения</a:t>
                      </a:r>
                      <a:endParaRPr lang="ru-RU" sz="1800" dirty="0"/>
                    </a:p>
                  </a:txBody>
                  <a:tcPr/>
                </a:tc>
              </a:tr>
              <a:tr h="12251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7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Результаты коррекционно-развивающей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Рекомендуемая семья: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86824"/>
              </p:ext>
            </p:extLst>
          </p:nvPr>
        </p:nvGraphicFramePr>
        <p:xfrm>
          <a:off x="467544" y="1628800"/>
          <a:ext cx="72008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302433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опыта воспитания приемных детей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необходим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Желаемый возраст приемных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35-45 лет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семейной структуры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(состав семьи, количество членов семьи)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Полная семья (4</a:t>
                      </a:r>
                      <a:r>
                        <a:rPr lang="ru-RU" sz="1400" baseline="0" dirty="0" smtClean="0"/>
                        <a:t> человека)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Жилищные особенности и возможности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 личного пространства (комната)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обеспечить учебные потребности ребенка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Обучение в классе для детей</a:t>
                      </a:r>
                      <a:r>
                        <a:rPr lang="ru-RU" sz="1400" baseline="0" dirty="0" smtClean="0"/>
                        <a:t> с ОВЗ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Доступность к организациям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дополнительного образования, спортивным секциям.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Посещение  секции по мини-футболу</a:t>
                      </a:r>
                      <a:endParaRPr lang="ru-RU" sz="1400" dirty="0"/>
                    </a:p>
                  </a:txBody>
                  <a:tcPr/>
                </a:tc>
              </a:tr>
              <a:tr h="9360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оказать долгосрочную родительскую поддержку после совершеннолетия ребенка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Оказывать</a:t>
                      </a:r>
                      <a:r>
                        <a:rPr lang="ru-RU" sz="1400" baseline="0" dirty="0" smtClean="0"/>
                        <a:t> поддержку по оформлению инвалидности</a:t>
                      </a:r>
                      <a:endParaRPr lang="ru-RU" sz="1400" dirty="0"/>
                    </a:p>
                  </a:txBody>
                  <a:tcPr/>
                </a:tc>
              </a:tr>
              <a:tr h="3594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Прочее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0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600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Меры по устройству ребенка в семью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895119"/>
              </p:ext>
            </p:extLst>
          </p:nvPr>
        </p:nvGraphicFramePr>
        <p:xfrm>
          <a:off x="395536" y="620688"/>
          <a:ext cx="7643192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464496"/>
                <a:gridCol w="1584176"/>
                <a:gridCol w="116247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Ответствен-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встреч ребенка с кровными родственниками, кандидатами в замещающие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психолог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мере обращения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Знакомство кандидата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замещающие родители с индивидуальными особенностями ребенка: депривация, привязанность, идентичность, прошлый опыт ребенка, ближайшее окружение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психолог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посещении ребенка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Социально-правовое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консультирование кандидата в замещающие родители по вопросам юридического статуса ребенка, наличие или отсутствии у него родственников и возможности контактов с ними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мере обращения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кандидата в замещающие родители с документами личного дела ребенка, медицинским заключением о состоянии здоровья и развития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Администрация, соц.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врачи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1 посещении кандидатов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Обновление информации о мерах по устройству ребенка в семью граждан: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обновление фотографий ребенка в базе центра усыновления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раз в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детского дома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Соц.педагог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окончанию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Воспитательная деятельность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289429"/>
              </p:ext>
            </p:extLst>
          </p:nvPr>
        </p:nvGraphicFramePr>
        <p:xfrm>
          <a:off x="467544" y="1124744"/>
          <a:ext cx="7499176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528392"/>
                <a:gridCol w="1656184"/>
                <a:gridCol w="1800200"/>
              </a:tblGrid>
              <a:tr h="5680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Ответствен-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исполнения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15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семейной идентичности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3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представлений о семейных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ролях и обязанностях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15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социально-бытовых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представлений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28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Нравственные основы семьи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1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Структура индивидуального плана развития и жизнеустройства несовершеннолетнего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374681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1. Исходные сведения</a:t>
            </a:r>
          </a:p>
          <a:p>
            <a:r>
              <a:rPr lang="ru-RU" sz="3600" i="1" dirty="0" smtClean="0"/>
              <a:t>2. Плановая часть</a:t>
            </a:r>
          </a:p>
          <a:p>
            <a:r>
              <a:rPr lang="ru-RU" sz="3600" i="1" dirty="0" smtClean="0"/>
              <a:t>3. Результативная часть</a:t>
            </a:r>
          </a:p>
          <a:p>
            <a:r>
              <a:rPr lang="ru-RU" sz="3600" i="1" dirty="0" smtClean="0"/>
              <a:t>4. Рекомендательная часть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5042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30712"/>
              </p:ext>
            </p:extLst>
          </p:nvPr>
        </p:nvGraphicFramePr>
        <p:xfrm>
          <a:off x="107504" y="1628800"/>
          <a:ext cx="792088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328592"/>
                <a:gridCol w="1008112"/>
                <a:gridCol w="1080120"/>
              </a:tblGrid>
              <a:tr h="4625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Ответ-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исп.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84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Выявление индивидуальных психологических особенностей ребенка и характера его проблем.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Изучение личного дела,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медицинской документации.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Получение информации от воспитателей о проживании ребенка в учреждении (из дневника наблюдения).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Психологическая диагностика: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тревожности;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индивидуальных ресурсов совладения со стрессом;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«образ семьи глазами ребенка»;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 возможного нежелания жить в новой семье;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ожидания и установки связанные с семьей;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нарушений самооценки и поведения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Обработка опыта проживания в кровной семье,    выяснение мотивов к устройству в семью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Первые 3 месяца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всего периода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всего периода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 педагогическое сопровождение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2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244248"/>
              </p:ext>
            </p:extLst>
          </p:nvPr>
        </p:nvGraphicFramePr>
        <p:xfrm>
          <a:off x="611560" y="188640"/>
          <a:ext cx="7355160" cy="65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0"/>
                <a:gridCol w="1008112"/>
                <a:gridCol w="802432"/>
              </a:tblGrid>
              <a:tr h="28803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ребенка к помещению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семью.</a:t>
                      </a: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Составление заключения о состоянии нервно-психической и эмоциональной сфере ребенка, особенностях его личности и познавательной деятельности, характере его травм, уровне сформированности высших психических функций.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Коррекционно-развивающие занятия по программе подготовки детей к проживанию в семье.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-лог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тече-нии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перио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199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возможном помещении ребенка в семью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Гостевой режим. Помощь в установлении и поддержке общения ребенка и будущих родителей.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 Подготовка ребенка к расставанию с детским учреждением.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 Разработка рекомендаций по адаптации ребенка в замещающей семье с учетом его возрастных,  личностных и индивидуальных особенностей.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  Беседа с замещающими родителями «Особенности адаптации в новых условиях»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мере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обраще-ния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потен-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циаль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ных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замещающих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родите-лей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7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7239000" cy="87318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</a:t>
            </a:r>
            <a:r>
              <a:rPr lang="ru-RU" sz="2000" dirty="0" smtClean="0"/>
              <a:t>. Общие сведения: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 Ф.И.О.</a:t>
            </a:r>
          </a:p>
          <a:p>
            <a:r>
              <a:rPr lang="ru-RU" sz="1800" dirty="0" smtClean="0"/>
              <a:t>2. Пол</a:t>
            </a:r>
          </a:p>
          <a:p>
            <a:r>
              <a:rPr lang="ru-RU" sz="1800" dirty="0" smtClean="0"/>
              <a:t>3.Дата рождения</a:t>
            </a:r>
          </a:p>
          <a:p>
            <a:r>
              <a:rPr lang="ru-RU" sz="1800" dirty="0" smtClean="0"/>
              <a:t>4 Адрес места жительства</a:t>
            </a:r>
          </a:p>
          <a:p>
            <a:r>
              <a:rPr lang="ru-RU" sz="1800" dirty="0" smtClean="0"/>
              <a:t>5.Адрес места выявления несовершеннолетнего</a:t>
            </a:r>
          </a:p>
          <a:p>
            <a:r>
              <a:rPr lang="ru-RU" sz="1800" dirty="0" smtClean="0"/>
              <a:t>6.Адрес места учебы</a:t>
            </a:r>
          </a:p>
          <a:p>
            <a:r>
              <a:rPr lang="ru-RU" sz="1800" dirty="0" smtClean="0"/>
              <a:t>7.Удостоверение личности</a:t>
            </a:r>
          </a:p>
          <a:p>
            <a:r>
              <a:rPr lang="ru-RU" sz="1800" dirty="0" smtClean="0"/>
              <a:t>8.Контактный телефон</a:t>
            </a:r>
          </a:p>
          <a:p>
            <a:r>
              <a:rPr lang="ru-RU" sz="1800" dirty="0" smtClean="0"/>
              <a:t>9.Индивидуальный план развития составлен:      (дата)</a:t>
            </a:r>
          </a:p>
          <a:p>
            <a:r>
              <a:rPr lang="ru-RU" sz="1800" dirty="0" smtClean="0"/>
              <a:t>10.Место обслуживания несовершеннолетнего</a:t>
            </a:r>
            <a:endParaRPr lang="ru-RU" sz="1800" dirty="0"/>
          </a:p>
          <a:p>
            <a:r>
              <a:rPr lang="ru-RU" sz="1800" dirty="0" smtClean="0"/>
              <a:t>11.Заключение и рекомендации Республиканской психолого-медико-педагогической консультации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225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История жизни несовершеннолетнего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			</a:t>
            </a:r>
          </a:p>
          <a:p>
            <a:r>
              <a:rPr lang="ru-RU" dirty="0"/>
              <a:t>			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37134"/>
              </p:ext>
            </p:extLst>
          </p:nvPr>
        </p:nvGraphicFramePr>
        <p:xfrm>
          <a:off x="755576" y="1772815"/>
          <a:ext cx="6984776" cy="391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368152"/>
                <a:gridCol w="2808312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Временной</a:t>
                      </a:r>
                    </a:p>
                    <a:p>
                      <a:pPr algn="ctr"/>
                      <a:r>
                        <a:rPr lang="ru-RU" sz="1800" dirty="0" smtClean="0"/>
                        <a:t>период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 </a:t>
                      </a:r>
                    </a:p>
                    <a:p>
                      <a:pPr algn="ctr"/>
                      <a:r>
                        <a:rPr lang="ru-RU" sz="1800" dirty="0" smtClean="0"/>
                        <a:t>(кол-во</a:t>
                      </a:r>
                      <a:r>
                        <a:rPr lang="ru-RU" sz="1800" baseline="0" dirty="0" smtClean="0"/>
                        <a:t> месяцев)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 пребывания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Контактные данные лица владеющего</a:t>
                      </a:r>
                      <a:r>
                        <a:rPr lang="ru-RU" sz="1800" baseline="0" dirty="0" smtClean="0"/>
                        <a:t> информацией о несовершеннолетнем в данный период</a:t>
                      </a:r>
                      <a:endParaRPr lang="ru-RU" sz="18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 1.09-01.12.15г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мес.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Социальный</a:t>
                      </a:r>
                      <a:r>
                        <a:rPr lang="ru-RU" sz="1400" baseline="0" dirty="0" smtClean="0"/>
                        <a:t> приют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Иванова А.А</a:t>
                      </a:r>
                      <a:r>
                        <a:rPr lang="ru-RU" sz="1400" dirty="0" smtClean="0"/>
                        <a:t>., социальный педагог</a:t>
                      </a:r>
                    </a:p>
                    <a:p>
                      <a:r>
                        <a:rPr lang="ru-RU" sz="1400" dirty="0" smtClean="0"/>
                        <a:t>(тел.</a:t>
                      </a:r>
                      <a:r>
                        <a:rPr lang="ru-RU" sz="1400" baseline="0" dirty="0" smtClean="0"/>
                        <a:t> -------------------)</a:t>
                      </a:r>
                      <a:endParaRPr lang="ru-RU" sz="14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2.01.12.15г-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школа-интернат №11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Герасимова Е.А., социальный педагог</a:t>
                      </a:r>
                    </a:p>
                    <a:p>
                      <a:r>
                        <a:rPr lang="ru-RU" sz="1400" dirty="0" smtClean="0"/>
                        <a:t>(тел.---------------------------)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9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Сведения о родителях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644875"/>
              </p:ext>
            </p:extLst>
          </p:nvPr>
        </p:nvGraphicFramePr>
        <p:xfrm>
          <a:off x="467544" y="980728"/>
          <a:ext cx="727280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152128"/>
                <a:gridCol w="864096"/>
                <a:gridCol w="1656184"/>
                <a:gridCol w="1584176"/>
                <a:gridCol w="1656184"/>
              </a:tblGrid>
              <a:tr h="3960440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Ф.И.О.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Степень</a:t>
                      </a:r>
                    </a:p>
                    <a:p>
                      <a:r>
                        <a:rPr lang="ru-RU" sz="1800" dirty="0" smtClean="0"/>
                        <a:t>родства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Статус:  лишение (</a:t>
                      </a:r>
                      <a:r>
                        <a:rPr lang="ru-RU" sz="1800" dirty="0" err="1" smtClean="0"/>
                        <a:t>ограниче-ние</a:t>
                      </a:r>
                      <a:r>
                        <a:rPr lang="ru-RU" sz="1800" dirty="0" smtClean="0"/>
                        <a:t>) родитель-</a:t>
                      </a:r>
                      <a:r>
                        <a:rPr lang="ru-RU" sz="1800" dirty="0" err="1" smtClean="0"/>
                        <a:t>ских</a:t>
                      </a:r>
                      <a:r>
                        <a:rPr lang="ru-RU" sz="1800" dirty="0" smtClean="0"/>
                        <a:t> прав, розыск, признание </a:t>
                      </a:r>
                      <a:r>
                        <a:rPr lang="ru-RU" sz="1800" dirty="0" err="1" smtClean="0"/>
                        <a:t>недееспособ-ным</a:t>
                      </a:r>
                      <a:r>
                        <a:rPr lang="ru-RU" sz="1800" dirty="0" smtClean="0"/>
                        <a:t>, нахождение в местах лишения свободы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 </a:t>
                      </a:r>
                      <a:r>
                        <a:rPr lang="ru-RU" sz="1800" dirty="0" err="1" smtClean="0"/>
                        <a:t>жительст-ва</a:t>
                      </a:r>
                      <a:r>
                        <a:rPr lang="ru-RU" sz="1800" dirty="0" smtClean="0"/>
                        <a:t>, телефон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с родителями по </a:t>
                      </a:r>
                      <a:r>
                        <a:rPr lang="ru-RU" sz="1800" dirty="0" err="1" smtClean="0"/>
                        <a:t>возвраще-нию</a:t>
                      </a:r>
                      <a:r>
                        <a:rPr lang="ru-RU" sz="1800" dirty="0" smtClean="0"/>
                        <a:t> ребенка в кровную семью</a:t>
                      </a:r>
                      <a:endParaRPr lang="ru-RU" sz="1800" dirty="0"/>
                    </a:p>
                  </a:txBody>
                  <a:tcPr/>
                </a:tc>
              </a:tr>
              <a:tr h="5844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Трофимова А.А.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мать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розыске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г.Агрыз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r>
                        <a:rPr lang="ru-RU" sz="1400" dirty="0" smtClean="0"/>
                        <a:t>ул.Зеленая-15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            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6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Трофимов П.Р.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отец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Находится</a:t>
                      </a:r>
                      <a:r>
                        <a:rPr lang="ru-RU" sz="1400" baseline="0" dirty="0" smtClean="0"/>
                        <a:t> в местах лишения свободы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г.Агрыз</a:t>
                      </a:r>
                      <a:r>
                        <a:rPr lang="ru-RU" sz="1400" dirty="0" smtClean="0"/>
                        <a:t>, ул.Зеленая-15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0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Сведения о родственниках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646235"/>
              </p:ext>
            </p:extLst>
          </p:nvPr>
        </p:nvGraphicFramePr>
        <p:xfrm>
          <a:off x="539552" y="2132856"/>
          <a:ext cx="7283152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080120"/>
                <a:gridCol w="1213792"/>
                <a:gridCol w="1810544"/>
                <a:gridCol w="2808312"/>
              </a:tblGrid>
              <a:tr h="1656184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Ф.И.О.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Степень родства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Место жительства (нахождения)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по передаче ребенка под опеку ближайшим родственникам</a:t>
                      </a:r>
                      <a:endParaRPr lang="ru-RU" sz="1800" dirty="0"/>
                    </a:p>
                  </a:txBody>
                  <a:tcPr/>
                </a:tc>
              </a:tr>
              <a:tr h="5798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Трофимов</a:t>
                      </a:r>
                    </a:p>
                    <a:p>
                      <a:r>
                        <a:rPr lang="ru-RU" sz="1400" dirty="0" smtClean="0"/>
                        <a:t>А.П.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брат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г.Казань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ул</a:t>
                      </a:r>
                      <a:r>
                        <a:rPr lang="ru-RU" sz="1400" dirty="0" smtClean="0"/>
                        <a:t> Мира 21-27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Беседы</a:t>
                      </a:r>
                      <a:r>
                        <a:rPr lang="ru-RU" sz="1400" baseline="0" dirty="0" smtClean="0"/>
                        <a:t> о передачи детей под опеку (дата)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Трофимо-ва</a:t>
                      </a:r>
                      <a:r>
                        <a:rPr lang="ru-RU" sz="1400" dirty="0" smtClean="0"/>
                        <a:t> Р.П.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сестра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г.</a:t>
                      </a:r>
                      <a:r>
                        <a:rPr lang="ru-RU" sz="1400" baseline="0" dirty="0" smtClean="0"/>
                        <a:t> Казань, </a:t>
                      </a:r>
                      <a:r>
                        <a:rPr lang="ru-RU" sz="1400" baseline="0" dirty="0" err="1" smtClean="0"/>
                        <a:t>ул.Халезова</a:t>
                      </a:r>
                      <a:r>
                        <a:rPr lang="ru-RU" sz="1400" baseline="0" dirty="0" smtClean="0"/>
                        <a:t>, д.24 (школа-интернат 11)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несовершеннолетняя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9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Социально-бытовые услуги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552195"/>
              </p:ext>
            </p:extLst>
          </p:nvPr>
        </p:nvGraphicFramePr>
        <p:xfrm>
          <a:off x="395536" y="908720"/>
          <a:ext cx="7427168" cy="582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2232248"/>
                <a:gridCol w="1152128"/>
                <a:gridCol w="1152128"/>
                <a:gridCol w="720080"/>
                <a:gridCol w="1152128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Форма </a:t>
                      </a:r>
                      <a:r>
                        <a:rPr lang="ru-RU" sz="1800" dirty="0" err="1" smtClean="0"/>
                        <a:t>обслу</a:t>
                      </a:r>
                      <a:r>
                        <a:rPr lang="ru-RU" sz="1800" dirty="0" smtClean="0"/>
                        <a:t>-жива-</a:t>
                      </a:r>
                      <a:r>
                        <a:rPr lang="ru-RU" sz="1800" dirty="0" err="1" smtClean="0"/>
                        <a:t>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Подгруппа услуг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Наим-ие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предос-тавляе-мых</a:t>
                      </a:r>
                      <a:r>
                        <a:rPr lang="ru-RU" sz="1800" dirty="0" smtClean="0"/>
                        <a:t>  </a:t>
                      </a:r>
                      <a:r>
                        <a:rPr lang="ru-RU" sz="1800" dirty="0" smtClean="0"/>
                        <a:t>услуг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Объем</a:t>
                      </a:r>
                      <a:r>
                        <a:rPr lang="ru-RU" sz="1600" baseline="0" dirty="0" smtClean="0"/>
                        <a:t> и </a:t>
                      </a:r>
                      <a:r>
                        <a:rPr lang="ru-RU" sz="1600" baseline="0" dirty="0" err="1" smtClean="0"/>
                        <a:t>периоди-чность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предос-тавляемых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услуг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err="1" smtClean="0"/>
                        <a:t>Сро-ки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err="1" smtClean="0"/>
                        <a:t>Отв-ые</a:t>
                      </a:r>
                      <a:endParaRPr lang="ru-RU" sz="1800" dirty="0"/>
                    </a:p>
                  </a:txBody>
                  <a:tcPr/>
                </a:tc>
              </a:tr>
              <a:tr h="1566445">
                <a:tc rowSpan="5">
                  <a:txBody>
                    <a:bodyPr/>
                    <a:lstStyle/>
                    <a:p>
                      <a:r>
                        <a:rPr lang="ru-RU" dirty="0" err="1" smtClean="0"/>
                        <a:t>Стацио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r>
                        <a:rPr lang="ru-RU" sz="1600" baseline="0" dirty="0" smtClean="0"/>
                        <a:t> Обеспечение мягким инвентарем и предметами санитарно-гигиенического назначения согласно </a:t>
                      </a:r>
                      <a:r>
                        <a:rPr lang="ru-RU" sz="1600" baseline="0" dirty="0" err="1" smtClean="0"/>
                        <a:t>Пост.Кабинета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Министров 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Согласно пост. Ка-</a:t>
                      </a:r>
                      <a:r>
                        <a:rPr lang="ru-RU" sz="1600" dirty="0" err="1" smtClean="0"/>
                        <a:t>бинета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Минист</a:t>
                      </a:r>
                      <a:r>
                        <a:rPr lang="ru-RU" sz="1600" dirty="0" smtClean="0"/>
                        <a:t>-ров РТ №266 от 13.05.</a:t>
                      </a:r>
                    </a:p>
                    <a:p>
                      <a:r>
                        <a:rPr lang="ru-RU" sz="1600" dirty="0" smtClean="0"/>
                        <a:t>2003года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сезону</a:t>
                      </a:r>
                      <a:endParaRPr lang="ru-RU" sz="16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 период пребывания в учреждении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Павлова М.А.</a:t>
                      </a:r>
                      <a:endParaRPr lang="ru-RU" sz="1400" dirty="0"/>
                    </a:p>
                  </a:txBody>
                  <a:tcPr/>
                </a:tc>
              </a:tr>
              <a:tr h="4886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Организация питания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Горячее</a:t>
                      </a:r>
                      <a:r>
                        <a:rPr lang="ru-RU" sz="1600" baseline="0" dirty="0" smtClean="0"/>
                        <a:t> питание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раз в день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Петрова С.М.</a:t>
                      </a:r>
                      <a:endParaRPr lang="ru-RU" sz="1600" dirty="0"/>
                    </a:p>
                  </a:txBody>
                  <a:tcPr/>
                </a:tc>
              </a:tr>
              <a:tr h="4886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 Транспортные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мере </a:t>
                      </a:r>
                      <a:r>
                        <a:rPr lang="ru-RU" sz="1600" dirty="0" err="1" smtClean="0"/>
                        <a:t>необход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Мед-</a:t>
                      </a:r>
                      <a:r>
                        <a:rPr lang="ru-RU" sz="1600" dirty="0" err="1" smtClean="0"/>
                        <a:t>соц.обсл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Серов</a:t>
                      </a:r>
                      <a:r>
                        <a:rPr lang="ru-RU" sz="1600" baseline="0" dirty="0" smtClean="0"/>
                        <a:t> И.К.</a:t>
                      </a:r>
                      <a:endParaRPr lang="ru-RU" sz="1600" dirty="0"/>
                    </a:p>
                  </a:txBody>
                  <a:tcPr/>
                </a:tc>
              </a:tr>
              <a:tr h="4886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r>
                        <a:rPr lang="ru-RU" sz="1600" baseline="0" dirty="0" smtClean="0"/>
                        <a:t> Услуги банно-прачечные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Стирка, помывка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раз в неделю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Николаев С.В.</a:t>
                      </a:r>
                      <a:endParaRPr lang="ru-RU" sz="1600" dirty="0"/>
                    </a:p>
                  </a:txBody>
                  <a:tcPr/>
                </a:tc>
              </a:tr>
              <a:tr h="4886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1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Социально-медицинские услуги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213069"/>
              </p:ext>
            </p:extLst>
          </p:nvPr>
        </p:nvGraphicFramePr>
        <p:xfrm>
          <a:off x="457200" y="1052736"/>
          <a:ext cx="7355159" cy="554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06"/>
                <a:gridCol w="2689014"/>
                <a:gridCol w="1368152"/>
                <a:gridCol w="1152128"/>
                <a:gridCol w="720080"/>
                <a:gridCol w="720079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обслу-ния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Подгруппа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Наим-ние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предоставляемых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и периодичность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емых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Сро-ки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Отметки о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Первичное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медицинское обследование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Осмотр педиатра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 приеме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поступ-ления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48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Систематическое наблюдение за состоянием здоровья с целью выявления отклонений в состоянии здоровья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обязательный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осмотр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 в неделю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48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Ежегодная диспансеризация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Осмотр узкими специалистами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сент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-окт.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48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Проведение мероприятий по формированию ЗОЖ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15.09.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48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Проведение  оздоровительных мероприятий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Сан.-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курортн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раз в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48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Оформление инвалидности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Прохождение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МСЭК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раз в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0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Социально-педагогические услуги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145650"/>
              </p:ext>
            </p:extLst>
          </p:nvPr>
        </p:nvGraphicFramePr>
        <p:xfrm>
          <a:off x="457200" y="1196753"/>
          <a:ext cx="7130365" cy="496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592288"/>
                <a:gridCol w="936104"/>
                <a:gridCol w="936104"/>
                <a:gridCol w="855327"/>
                <a:gridCol w="936102"/>
              </a:tblGrid>
              <a:tr h="12961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обслужи-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Подгруппа услуга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Наим-ние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мых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сть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предост-мых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Отметки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26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Дошкольное образование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429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Школьное образование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4-9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266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Организация досуга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Посещ.секции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по мини-футболу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раза в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неделю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20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Дополнительное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танцев.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раза в неделю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266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 Социально-педагогическая коррекция, включая диагностику и консультирование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Занятие с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психоло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-гом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раза в неделю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Понед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527</TotalTime>
  <Words>1642</Words>
  <Application>Microsoft Office PowerPoint</Application>
  <PresentationFormat>Экран (4:3)</PresentationFormat>
  <Paragraphs>431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Индивидуальный план развития и жизнеустройства несовершеннолетнего и предоставление социальных и общеобразовательных услуг</vt:lpstr>
      <vt:lpstr>Структура индивидуального плана развития и жизнеустройства несовершеннолетнего</vt:lpstr>
      <vt:lpstr>I. Общие сведения:</vt:lpstr>
      <vt:lpstr>История жизни несовершеннолетнего</vt:lpstr>
      <vt:lpstr>Сведения о родителях</vt:lpstr>
      <vt:lpstr>Сведения о родственниках</vt:lpstr>
      <vt:lpstr>Социально-бытовые услуги</vt:lpstr>
      <vt:lpstr>Социально-медицинские услуги</vt:lpstr>
      <vt:lpstr>Социально-педагогические услуги </vt:lpstr>
      <vt:lpstr>Социально-правовые услуги </vt:lpstr>
      <vt:lpstr>Социально-психологические услуги</vt:lpstr>
      <vt:lpstr>Социально-трудовые услуги </vt:lpstr>
      <vt:lpstr>Описание развития и жизнеустройства ребенка по итогам периода адаптации</vt:lpstr>
      <vt:lpstr>II. Плановая часть.  Комплексное сопровождение воспитанника за отчетный период</vt:lpstr>
      <vt:lpstr>III. Результативная часть.  Динамика развития и жизнеустройства  ребенка за отчетный период</vt:lpstr>
      <vt:lpstr>IV. Рекомендательная часть Рекомендации по развитию и жизнеустройству ребенка</vt:lpstr>
      <vt:lpstr>Результаты коррекционно-развивающей работы Рекомендуемая семья:</vt:lpstr>
      <vt:lpstr>Меры по устройству ребенка в семью</vt:lpstr>
      <vt:lpstr>Воспитательная деятельность</vt:lpstr>
      <vt:lpstr>Психолого- педагогическое сопровождение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план развития и жизнеустройства несовершеннолетнего и предоставление социальных и общеобразовательных услуг</dc:title>
  <dc:creator>светлана</dc:creator>
  <cp:lastModifiedBy>светлана</cp:lastModifiedBy>
  <cp:revision>66</cp:revision>
  <dcterms:created xsi:type="dcterms:W3CDTF">2016-11-15T11:43:30Z</dcterms:created>
  <dcterms:modified xsi:type="dcterms:W3CDTF">2016-11-17T13:37:49Z</dcterms:modified>
</cp:coreProperties>
</file>