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307" r:id="rId2"/>
    <p:sldId id="380" r:id="rId3"/>
    <p:sldId id="381" r:id="rId4"/>
    <p:sldId id="385" r:id="rId5"/>
    <p:sldId id="382" r:id="rId6"/>
    <p:sldId id="384" r:id="rId7"/>
    <p:sldId id="368" r:id="rId8"/>
    <p:sldId id="369" r:id="rId9"/>
    <p:sldId id="349" r:id="rId10"/>
    <p:sldId id="359" r:id="rId11"/>
    <p:sldId id="360" r:id="rId12"/>
    <p:sldId id="350" r:id="rId13"/>
    <p:sldId id="370" r:id="rId14"/>
    <p:sldId id="371" r:id="rId15"/>
    <p:sldId id="372" r:id="rId16"/>
    <p:sldId id="374" r:id="rId17"/>
    <p:sldId id="375" r:id="rId18"/>
    <p:sldId id="376" r:id="rId19"/>
    <p:sldId id="377" r:id="rId20"/>
    <p:sldId id="378" r:id="rId21"/>
    <p:sldId id="379" r:id="rId22"/>
    <p:sldId id="386" r:id="rId23"/>
    <p:sldId id="387" r:id="rId24"/>
    <p:sldId id="388" r:id="rId25"/>
    <p:sldId id="389" r:id="rId26"/>
    <p:sldId id="390" r:id="rId27"/>
    <p:sldId id="391" r:id="rId28"/>
    <p:sldId id="392" r:id="rId29"/>
    <p:sldId id="393" r:id="rId30"/>
    <p:sldId id="336" r:id="rId31"/>
  </p:sldIdLst>
  <p:sldSz cx="9144000" cy="5143500" type="screen16x9"/>
  <p:notesSz cx="6797675" cy="98742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1B09"/>
    <a:srgbClr val="A824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97" autoAdjust="0"/>
    <p:restoredTop sz="94660"/>
  </p:normalViewPr>
  <p:slideViewPr>
    <p:cSldViewPr>
      <p:cViewPr>
        <p:scale>
          <a:sx n="121" d="100"/>
          <a:sy n="121" d="100"/>
        </p:scale>
        <p:origin x="-226" y="8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795F7-7FD4-4310-BBDE-FD5CDBAF2439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1E73D-39C6-411D-9004-DB71DCE5F1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22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6F43E-765B-4AF0-8B9A-F59D9F36490B}" type="datetimeFigureOut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8825"/>
            <a:ext cx="2945659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14D3D3-EB09-4DDF-BA46-990A1B3BBB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058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217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14D3D3-EB09-4DDF-BA46-990A1B3BBBBC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12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4A699-D71E-4C60-8471-1DA6D3D69232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690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1C46E-1B84-40F8-8D46-544DFFC6008F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396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EC9E38-7283-44C0-A16D-B27581E23056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6446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2DEEA-705F-4A36-B7DE-A1D371561A62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966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38002-4E2B-4FC9-AD16-186AEA826378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682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848BD-6D1B-4E4A-AB68-CB6B78ED6992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48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18F79-1A6E-4C2B-A165-DCC725C6E37E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693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5D819-B41B-4C11-A9FF-00E8920AE403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339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79B7-8608-4C66-929F-4B6E43A5B27D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684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35CE1-373D-4ED1-A6FE-5DA24D52F730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95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607E-ABAB-415D-81CA-1276BFACE3C5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264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D0F5B-4998-4699-BB48-53D7BF03A704}" type="datetime1">
              <a:rPr lang="ru-RU" smtClean="0"/>
              <a:pPr/>
              <a:t>18.11.2016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0CB1-8A1B-4CAB-B415-0D4429571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7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nauka/1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administrativnoe_pravo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pandia.ru/text/category/kodeks_ob_administrativnih_pravonarusheniyah__koap_rf_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nauka/399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iskovie_zayavleniya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kruglie_stoli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andia.ru/text/categ/wiki/001/84.php" TargetMode="External"/><Relationship Id="rId4" Type="http://schemas.openxmlformats.org/officeDocument/2006/relationships/hyperlink" Target="http://pandia.ru/text/categ/wiki/001/212.ph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/wiki/001/262.php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pandia.ru/text/category/rasporyazheniya_administratcij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pandia.ru/text/category/pravoohranitelmznie_organi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627534"/>
            <a:ext cx="8435280" cy="4158462"/>
          </a:xfrm>
        </p:spPr>
        <p:txBody>
          <a:bodyPr>
            <a:normAutofit lnSpcReduction="10000"/>
          </a:bodyPr>
          <a:lstStyle/>
          <a:p>
            <a:pPr algn="just"/>
            <a:endParaRPr lang="ru-RU" sz="1800" dirty="0" smtClean="0"/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Актуальные вопросы взаимодействия органов опеки и попечительства с муниципальными комиссиями по делам несовершеннолетних и защите их прав</a:t>
            </a:r>
            <a:endParaRPr lang="ru-RU" sz="1800" dirty="0"/>
          </a:p>
          <a:p>
            <a:pPr marL="0" indent="0" algn="r">
              <a:buNone/>
            </a:pP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Начальник отдела опеки, попечительства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педагогической поддержки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Министерства образования и науки</a:t>
            </a:r>
          </a:p>
          <a:p>
            <a:pPr marL="0" indent="0" algn="r">
              <a:buNone/>
            </a:pP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Республики Татарстан </a:t>
            </a:r>
          </a:p>
          <a:p>
            <a:pPr marL="0" indent="0" algn="r">
              <a:buNone/>
            </a:pPr>
            <a:r>
              <a:rPr lang="ru-RU" sz="1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З.В.Мусабирова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18" descr="http://abali.ru/wp-content/uploads/2011/09/Coat_of_Arms_of_Tatarstan_ger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01613"/>
            <a:ext cx="1008757" cy="9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720429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896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51470"/>
            <a:ext cx="8435280" cy="47345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МЕХАНИЗМЫ ВЗАИМОДЕЙСТВИЯ СУБЪЕКТОВ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Взаимное </a:t>
            </a:r>
            <a:r>
              <a:rPr lang="ru-RU" sz="1800" b="1" dirty="0">
                <a:solidFill>
                  <a:srgbClr val="002060"/>
                </a:solidFill>
              </a:rPr>
              <a:t>информирование о выявленных фактах безнадзорности, беспризорности, бродяжничества и попрошайничества </a:t>
            </a:r>
            <a:r>
              <a:rPr lang="ru-RU" sz="1800" b="1" dirty="0" smtClean="0">
                <a:solidFill>
                  <a:srgbClr val="002060"/>
                </a:solidFill>
              </a:rPr>
              <a:t>детей</a:t>
            </a:r>
          </a:p>
          <a:p>
            <a:pPr marL="0" indent="0" algn="ctr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Направление </a:t>
            </a:r>
            <a:r>
              <a:rPr lang="ru-RU" sz="1800" b="1" dirty="0">
                <a:solidFill>
                  <a:srgbClr val="002060"/>
                </a:solidFill>
              </a:rPr>
              <a:t>предложений </a:t>
            </a:r>
            <a:r>
              <a:rPr lang="ru-RU" sz="1800" b="1" dirty="0" err="1">
                <a:solidFill>
                  <a:srgbClr val="002060"/>
                </a:solidFill>
              </a:rPr>
              <a:t>КДНиЗП</a:t>
            </a:r>
            <a:r>
              <a:rPr lang="ru-RU" sz="1800" b="1" dirty="0">
                <a:solidFill>
                  <a:srgbClr val="002060"/>
                </a:solidFill>
              </a:rPr>
              <a:t> о </a:t>
            </a:r>
            <a:r>
              <a:rPr lang="ru-RU" sz="1800" b="1" dirty="0" smtClean="0">
                <a:solidFill>
                  <a:srgbClr val="002060"/>
                </a:solidFill>
              </a:rPr>
              <a:t>мероприятиях</a:t>
            </a: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программы реабилитации </a:t>
            </a:r>
            <a:r>
              <a:rPr lang="ru-RU" sz="1800" b="1" dirty="0" smtClean="0">
                <a:solidFill>
                  <a:srgbClr val="002060"/>
                </a:solidFill>
              </a:rPr>
              <a:t>семьи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Разработка </a:t>
            </a:r>
            <a:r>
              <a:rPr lang="ru-RU" sz="1800" b="1" dirty="0">
                <a:solidFill>
                  <a:srgbClr val="002060"/>
                </a:solidFill>
              </a:rPr>
              <a:t>программ реабилитации семей, находящихся в СОП 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Реализация </a:t>
            </a:r>
            <a:r>
              <a:rPr lang="ru-RU" sz="1800" b="1" dirty="0">
                <a:solidFill>
                  <a:srgbClr val="002060"/>
                </a:solidFill>
              </a:rPr>
              <a:t>мероприятий программ реабилитации отделом опеки и </a:t>
            </a:r>
            <a:r>
              <a:rPr lang="ru-RU" sz="1800" b="1" dirty="0" smtClean="0">
                <a:solidFill>
                  <a:srgbClr val="002060"/>
                </a:solidFill>
              </a:rPr>
              <a:t>попечительства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Подготовка </a:t>
            </a:r>
            <a:r>
              <a:rPr lang="ru-RU" sz="1800" b="1" dirty="0">
                <a:solidFill>
                  <a:srgbClr val="002060"/>
                </a:solidFill>
              </a:rPr>
              <a:t>ходатайств о снятии семьи с профилактического учета, </a:t>
            </a: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в </a:t>
            </a:r>
            <a:r>
              <a:rPr lang="ru-RU" sz="1800" b="1" dirty="0">
                <a:solidFill>
                  <a:srgbClr val="002060"/>
                </a:solidFill>
              </a:rPr>
              <a:t>связи с ее </a:t>
            </a:r>
            <a:r>
              <a:rPr lang="ru-RU" sz="1800" b="1" dirty="0" smtClean="0">
                <a:solidFill>
                  <a:srgbClr val="002060"/>
                </a:solidFill>
              </a:rPr>
              <a:t>реабилитацией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381390" y="1059581"/>
            <a:ext cx="288570" cy="30013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380493" y="2643758"/>
            <a:ext cx="288570" cy="360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03267" y="3577578"/>
            <a:ext cx="288570" cy="36004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4381390" y="1995686"/>
            <a:ext cx="288570" cy="26186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040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3" y="-884634"/>
            <a:ext cx="9076932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635646"/>
            <a:ext cx="4104456" cy="2448272"/>
          </a:xfrm>
          <a:ln w="28575">
            <a:solidFill>
              <a:srgbClr val="0070C0"/>
            </a:solidFill>
          </a:ln>
        </p:spPr>
        <p:txBody>
          <a:bodyPr>
            <a:normAutofit fontScale="92500"/>
          </a:bodyPr>
          <a:lstStyle/>
          <a:p>
            <a:pPr algn="just"/>
            <a:endParaRPr lang="ru-RU" sz="1800" dirty="0" smtClean="0"/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Вынесение решения КДН и ЗП по итогам заслушивания отдела опеки и попечительства </a:t>
            </a:r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по вопросам </a:t>
            </a:r>
            <a:r>
              <a:rPr lang="ru-RU" sz="2400" b="1" dirty="0" smtClean="0">
                <a:solidFill>
                  <a:srgbClr val="002060"/>
                </a:solidFill>
              </a:rPr>
              <a:t>исполнения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решений комиссии</a:t>
            </a:r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5256584" cy="954107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57" t="5857" r="26733" b="10911"/>
          <a:stretch/>
        </p:blipFill>
        <p:spPr bwMode="auto">
          <a:xfrm>
            <a:off x="1619672" y="1779662"/>
            <a:ext cx="2160240" cy="185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Прямая со стрелкой 12"/>
          <p:cNvCxnSpPr/>
          <p:nvPr/>
        </p:nvCxnSpPr>
        <p:spPr>
          <a:xfrm>
            <a:off x="2553872" y="131944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864056" y="2458785"/>
            <a:ext cx="540060" cy="494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5148064" y="1347614"/>
            <a:ext cx="18002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3989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0070C0"/>
                </a:solidFill>
              </a:rPr>
              <a:t>Взаимодействие по вопросам раннего выявления и профилактики социального сиротства</a:t>
            </a:r>
            <a:endParaRPr lang="ru-RU" sz="2400" b="1" u="sng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Выявление </a:t>
            </a:r>
            <a:r>
              <a:rPr lang="ru-RU" sz="2000" b="1" dirty="0">
                <a:solidFill>
                  <a:srgbClr val="002060"/>
                </a:solidFill>
              </a:rPr>
              <a:t>неблагополучной семьи субъектами системы профилактики, информирование </a:t>
            </a:r>
            <a:r>
              <a:rPr lang="ru-RU" sz="2000" b="1" dirty="0" err="1" smtClean="0">
                <a:solidFill>
                  <a:srgbClr val="002060"/>
                </a:solidFill>
              </a:rPr>
              <a:t>КДНиЗП</a:t>
            </a:r>
            <a:r>
              <a:rPr lang="ru-RU" sz="2000" b="1" dirty="0" smtClean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</a:t>
            </a:r>
            <a:r>
              <a:rPr lang="ru-RU" sz="2000" b="1" dirty="0" err="1" smtClean="0">
                <a:solidFill>
                  <a:srgbClr val="002060"/>
                </a:solidFill>
              </a:rPr>
              <a:t>КДНиЗП</a:t>
            </a: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информируют </a:t>
            </a:r>
            <a:r>
              <a:rPr lang="ru-RU" sz="2000" b="1" dirty="0" err="1">
                <a:solidFill>
                  <a:srgbClr val="002060"/>
                </a:solidFill>
              </a:rPr>
              <a:t>ООиП</a:t>
            </a:r>
            <a:r>
              <a:rPr lang="ru-RU" sz="2000" b="1" dirty="0">
                <a:solidFill>
                  <a:srgbClr val="002060"/>
                </a:solidFill>
              </a:rPr>
              <a:t> о выявлении неблагополучной семьи письменной информацией в течение трех дней с момента поступления </a:t>
            </a:r>
            <a:r>
              <a:rPr lang="ru-RU" sz="2000" b="1" dirty="0" smtClean="0">
                <a:solidFill>
                  <a:srgbClr val="002060"/>
                </a:solidFill>
              </a:rPr>
              <a:t>информации.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Первичное </a:t>
            </a:r>
            <a:r>
              <a:rPr lang="ru-RU" sz="2000" b="1" dirty="0">
                <a:solidFill>
                  <a:srgbClr val="002060"/>
                </a:solidFill>
              </a:rPr>
              <a:t>обследование ребенка и семьи </a:t>
            </a:r>
            <a:r>
              <a:rPr lang="ru-RU" sz="2000" b="1" u="sng" dirty="0">
                <a:solidFill>
                  <a:srgbClr val="002060"/>
                </a:solidFill>
                <a:hlinkClick r:id="rId3" tooltip="Специалисты"/>
              </a:rPr>
              <a:t>специалистом</a:t>
            </a:r>
            <a:r>
              <a:rPr lang="ru-RU" sz="2000" b="1" dirty="0">
                <a:solidFill>
                  <a:srgbClr val="002060"/>
                </a:solidFill>
              </a:rPr>
              <a:t> отдела опеки и попечительства в течение 3 –х дней с даты поступления информации, составление плана по защите прав ребенка, представление </a:t>
            </a:r>
            <a:r>
              <a:rPr lang="ru-RU" sz="2000" b="1" dirty="0" smtClean="0">
                <a:solidFill>
                  <a:srgbClr val="002060"/>
                </a:solidFill>
              </a:rPr>
              <a:t>его</a:t>
            </a:r>
          </a:p>
          <a:p>
            <a:pPr mar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в </a:t>
            </a:r>
            <a:r>
              <a:rPr lang="ru-RU" sz="2000" b="1" dirty="0" err="1">
                <a:solidFill>
                  <a:srgbClr val="002060"/>
                </a:solidFill>
              </a:rPr>
              <a:t>КДНиЗП</a:t>
            </a:r>
            <a:r>
              <a:rPr lang="ru-RU" sz="2000" b="1" dirty="0">
                <a:solidFill>
                  <a:srgbClr val="002060"/>
                </a:solidFill>
              </a:rPr>
              <a:t> в течение 7 </a:t>
            </a:r>
            <a:r>
              <a:rPr lang="ru-RU" sz="2000" b="1" dirty="0" smtClean="0">
                <a:solidFill>
                  <a:srgbClr val="002060"/>
                </a:solidFill>
              </a:rPr>
              <a:t>дней.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000" b="1" dirty="0">
              <a:solidFill>
                <a:srgbClr val="002060"/>
              </a:solidFill>
            </a:endParaRPr>
          </a:p>
          <a:p>
            <a:endParaRPr lang="ru-RU" sz="2800" dirty="0"/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225390" y="4299942"/>
            <a:ext cx="422646" cy="432048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87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75606"/>
            <a:ext cx="903884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627534"/>
            <a:ext cx="8435280" cy="4158462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586590"/>
            <a:ext cx="842493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4.</a:t>
            </a: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В </a:t>
            </a:r>
            <a:r>
              <a:rPr lang="ru-RU" sz="2000" b="1" dirty="0">
                <a:solidFill>
                  <a:srgbClr val="002060"/>
                </a:solidFill>
              </a:rPr>
              <a:t>случае ненадлежащего неисполнения родителями своих обязанностей по отношению к несовершеннолетним, составление протокола об </a:t>
            </a:r>
            <a:r>
              <a:rPr lang="ru-RU" sz="2000" b="1" u="sng" dirty="0">
                <a:solidFill>
                  <a:srgbClr val="002060"/>
                </a:solidFill>
                <a:hlinkClick r:id="rId3" tooltip="Административное право"/>
              </a:rPr>
              <a:t>административном правонарушении</a:t>
            </a:r>
            <a:r>
              <a:rPr lang="ru-RU" sz="2000" b="1" dirty="0">
                <a:solidFill>
                  <a:srgbClr val="002060"/>
                </a:solidFill>
              </a:rPr>
              <a:t> по ст. 5.35 </a:t>
            </a:r>
            <a:r>
              <a:rPr lang="ru-RU" sz="2000" b="1" u="sng" dirty="0">
                <a:solidFill>
                  <a:srgbClr val="002060"/>
                </a:solidFill>
                <a:hlinkClick r:id="rId4" tooltip="Кодекс об административных правонарушениях (КоАП РФ)"/>
              </a:rPr>
              <a:t>КоАП </a:t>
            </a:r>
            <a:r>
              <a:rPr lang="ru-RU" sz="2000" b="1" u="sng" dirty="0" smtClean="0">
                <a:solidFill>
                  <a:srgbClr val="002060"/>
                </a:solidFill>
                <a:hlinkClick r:id="rId4" tooltip="Кодекс об административных правонарушениях (КоАП РФ)"/>
              </a:rPr>
              <a:t>РФ</a:t>
            </a:r>
            <a:r>
              <a:rPr lang="ru-RU" sz="2000" b="1" u="sng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5. Рассмотрение </a:t>
            </a:r>
            <a:r>
              <a:rPr lang="ru-RU" sz="2000" b="1" dirty="0">
                <a:solidFill>
                  <a:srgbClr val="002060"/>
                </a:solidFill>
              </a:rPr>
              <a:t>в установленные законом сроки материалов на </a:t>
            </a:r>
            <a:r>
              <a:rPr lang="ru-RU" sz="2000" b="1" dirty="0" err="1">
                <a:solidFill>
                  <a:srgbClr val="002060"/>
                </a:solidFill>
              </a:rPr>
              <a:t>КДНиЗП</a:t>
            </a:r>
            <a:r>
              <a:rPr lang="ru-RU" sz="2000" b="1" dirty="0">
                <a:solidFill>
                  <a:srgbClr val="002060"/>
                </a:solidFill>
              </a:rPr>
              <a:t> с приглашением родителей, </a:t>
            </a:r>
            <a:r>
              <a:rPr lang="ru-RU" sz="2000" b="1" dirty="0" smtClean="0">
                <a:solidFill>
                  <a:srgbClr val="002060"/>
                </a:solidFill>
              </a:rPr>
              <a:t>не исполняющих </a:t>
            </a:r>
            <a:r>
              <a:rPr lang="ru-RU" sz="2000" b="1" dirty="0">
                <a:solidFill>
                  <a:srgbClr val="002060"/>
                </a:solidFill>
              </a:rPr>
              <a:t>обязанностей по воспитанию и содержанию </a:t>
            </a:r>
            <a:r>
              <a:rPr lang="ru-RU" sz="2000" b="1" dirty="0" smtClean="0">
                <a:solidFill>
                  <a:srgbClr val="002060"/>
                </a:solidFill>
              </a:rPr>
              <a:t>детей.</a:t>
            </a:r>
          </a:p>
          <a:p>
            <a:pPr algn="ctr"/>
            <a:endParaRPr lang="ru-RU" sz="2000" b="1" dirty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6. Выработка </a:t>
            </a:r>
            <a:r>
              <a:rPr lang="ru-RU" sz="2000" b="1" dirty="0">
                <a:solidFill>
                  <a:srgbClr val="002060"/>
                </a:solidFill>
              </a:rPr>
              <a:t>мер профилактического воздействия на семью (семья на контроле в </a:t>
            </a:r>
            <a:r>
              <a:rPr lang="ru-RU" sz="2000" b="1" dirty="0" smtClean="0">
                <a:solidFill>
                  <a:srgbClr val="002060"/>
                </a:solidFill>
              </a:rPr>
              <a:t>отделе опеки и попечительства).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4" descr="http://azbukafasada.ru/sites/default/files/chelovechek_galoch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3507854"/>
            <a:ext cx="1115065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384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-1278265"/>
            <a:ext cx="9108504" cy="63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203598"/>
            <a:ext cx="8640960" cy="3240360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284" y="360443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491630"/>
            <a:ext cx="835292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Отчет о деятельности по профилактической работе с семьей на заседаниях КДН и ЗП, согласно плана работы КДН и </a:t>
            </a:r>
            <a:r>
              <a:rPr lang="ru-RU" b="1" dirty="0" smtClean="0">
                <a:solidFill>
                  <a:srgbClr val="002060"/>
                </a:solidFill>
              </a:rPr>
              <a:t>ЗП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</a:t>
            </a:r>
            <a:r>
              <a:rPr lang="ru-RU" b="1" dirty="0">
                <a:solidFill>
                  <a:srgbClr val="002060"/>
                </a:solidFill>
              </a:rPr>
              <a:t>включая </a:t>
            </a:r>
            <a:r>
              <a:rPr lang="ru-RU" b="1" dirty="0" smtClean="0">
                <a:solidFill>
                  <a:srgbClr val="002060"/>
                </a:solidFill>
              </a:rPr>
              <a:t>данные: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-     о </a:t>
            </a:r>
            <a:r>
              <a:rPr lang="ru-RU" b="1" dirty="0">
                <a:solidFill>
                  <a:srgbClr val="002060"/>
                </a:solidFill>
              </a:rPr>
              <a:t>количестве детей, в отношении которых предотвращено </a:t>
            </a:r>
            <a:r>
              <a:rPr lang="ru-RU" b="1" dirty="0" smtClean="0">
                <a:solidFill>
                  <a:srgbClr val="002060"/>
                </a:solidFill>
              </a:rPr>
              <a:t>отобрание</a:t>
            </a:r>
          </a:p>
          <a:p>
            <a:endParaRPr lang="ru-RU" b="1" dirty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solidFill>
                  <a:srgbClr val="002060"/>
                </a:solidFill>
              </a:rPr>
              <a:t>данные </a:t>
            </a:r>
            <a:r>
              <a:rPr lang="ru-RU" b="1" dirty="0">
                <a:solidFill>
                  <a:srgbClr val="002060"/>
                </a:solidFill>
              </a:rPr>
              <a:t>о количестве детей, возвращенных из приютов, </a:t>
            </a:r>
            <a:r>
              <a:rPr lang="ru-RU" b="1" dirty="0" smtClean="0">
                <a:solidFill>
                  <a:srgbClr val="002060"/>
                </a:solidFill>
              </a:rPr>
              <a:t>реабилитационных </a:t>
            </a:r>
            <a:r>
              <a:rPr lang="ru-RU" b="1" dirty="0">
                <a:solidFill>
                  <a:srgbClr val="002060"/>
                </a:solidFill>
              </a:rPr>
              <a:t>центров в кровные в семьи по улучшению ситуации</a:t>
            </a:r>
            <a:r>
              <a:rPr lang="ru-RU" b="1" dirty="0" smtClean="0">
                <a:solidFill>
                  <a:srgbClr val="002060"/>
                </a:solidFill>
              </a:rPr>
              <a:t>)</a:t>
            </a:r>
          </a:p>
          <a:p>
            <a:pPr marL="285750" indent="-285750">
              <a:buFontTx/>
              <a:buChar char="-"/>
            </a:pPr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>
                <a:solidFill>
                  <a:srgbClr val="002060"/>
                </a:solidFill>
              </a:rPr>
              <a:t>КДН и ЗП принятие мер общественного и административного </a:t>
            </a:r>
            <a:r>
              <a:rPr lang="ru-RU" b="1" dirty="0" smtClean="0">
                <a:solidFill>
                  <a:srgbClr val="002060"/>
                </a:solidFill>
              </a:rPr>
              <a:t>воздействия.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499992" y="923733"/>
            <a:ext cx="484632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284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0070C0"/>
                </a:solidFill>
              </a:rPr>
              <a:t>Защита прав и интересов детей-сирот и детей, оставшихся без попечения </a:t>
            </a:r>
            <a:r>
              <a:rPr lang="ru-RU" sz="2400" b="1" u="sng" dirty="0" smtClean="0">
                <a:solidFill>
                  <a:srgbClr val="0070C0"/>
                </a:solidFill>
              </a:rPr>
              <a:t>родителей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1. Выявление </a:t>
            </a:r>
            <a:r>
              <a:rPr lang="ru-RU" sz="2000" b="1" dirty="0">
                <a:solidFill>
                  <a:srgbClr val="002060"/>
                </a:solidFill>
              </a:rPr>
              <a:t>и проверка достоверности фактов о нарушении прав и законных интересов </a:t>
            </a:r>
            <a:r>
              <a:rPr lang="ru-RU" sz="2000" b="1" dirty="0" smtClean="0">
                <a:solidFill>
                  <a:srgbClr val="002060"/>
                </a:solidFill>
              </a:rPr>
              <a:t>детей.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2. Рассмотрение </a:t>
            </a:r>
            <a:r>
              <a:rPr lang="ru-RU" sz="2000" b="1" dirty="0">
                <a:solidFill>
                  <a:srgbClr val="002060"/>
                </a:solidFill>
              </a:rPr>
              <a:t>по ст. 5.35.КоАП РФ законных представителей опекаемых (подопечных) </a:t>
            </a:r>
            <a:r>
              <a:rPr lang="ru-RU" sz="2000" b="1" dirty="0" smtClean="0">
                <a:solidFill>
                  <a:srgbClr val="002060"/>
                </a:solidFill>
              </a:rPr>
              <a:t>детей.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3. Рассмотрение </a:t>
            </a:r>
            <a:r>
              <a:rPr lang="ru-RU" sz="2000" b="1" dirty="0">
                <a:solidFill>
                  <a:srgbClr val="002060"/>
                </a:solidFill>
              </a:rPr>
              <a:t>дел об </a:t>
            </a:r>
            <a:r>
              <a:rPr lang="ru-RU" sz="2000" b="1" u="sng" dirty="0">
                <a:solidFill>
                  <a:srgbClr val="002060"/>
                </a:solidFill>
                <a:hlinkClick r:id="rId3" tooltip="Административное право"/>
              </a:rPr>
              <a:t>административных правонарушениях</a:t>
            </a:r>
            <a:r>
              <a:rPr lang="ru-RU" sz="2000" b="1" dirty="0">
                <a:solidFill>
                  <a:srgbClr val="002060"/>
                </a:solidFill>
              </a:rPr>
              <a:t> опекаемых или подопечных </a:t>
            </a:r>
            <a:r>
              <a:rPr lang="ru-RU" sz="2000" b="1" dirty="0" smtClean="0">
                <a:solidFill>
                  <a:srgbClr val="002060"/>
                </a:solidFill>
              </a:rPr>
              <a:t>детей.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4.Решение вопроса об отстранении опекуна (попечителя), в связи с неисполнением им обязанностей по воспитанию, содержанию </a:t>
            </a:r>
            <a:r>
              <a:rPr lang="ru-RU" sz="2000" b="1" dirty="0" smtClean="0">
                <a:solidFill>
                  <a:srgbClr val="002060"/>
                </a:solidFill>
              </a:rPr>
              <a:t>детей.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>
                <a:solidFill>
                  <a:srgbClr val="002060"/>
                </a:solidFill>
              </a:rPr>
              <a:t>5. Устройство и сопровождение подростков, относящихся к категории детей-сирот и детей, оставшихся без попечения родителей, осужденных условно и вернувшихся из воспитательных </a:t>
            </a:r>
            <a:r>
              <a:rPr lang="ru-RU" sz="2000" b="1" dirty="0" smtClean="0">
                <a:solidFill>
                  <a:srgbClr val="002060"/>
                </a:solidFill>
              </a:rPr>
              <a:t>колоний.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ru-RU" sz="2800" dirty="0"/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3908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44674"/>
            <a:ext cx="9108504" cy="63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635646"/>
            <a:ext cx="4320480" cy="2016224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1851671"/>
            <a:ext cx="388843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Вынесение </a:t>
            </a:r>
            <a:r>
              <a:rPr lang="ru-RU" sz="2000" b="1" dirty="0" smtClean="0">
                <a:solidFill>
                  <a:srgbClr val="002060"/>
                </a:solidFill>
              </a:rPr>
              <a:t>постановления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КДН и ЗП о наказании: несовершеннолетних,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законным представителям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9469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2589778"/>
            <a:ext cx="2736304" cy="1638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Информация о восстановленных правах детей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001995"/>
            <a:ext cx="1364372" cy="15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12842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0070C0"/>
                </a:solidFill>
              </a:rPr>
              <a:t>Деятельность по вопросам лишения родительских прав</a:t>
            </a:r>
            <a:r>
              <a:rPr lang="ru-RU" sz="2000" b="1" u="sng" dirty="0" smtClean="0">
                <a:solidFill>
                  <a:srgbClr val="0070C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70C0"/>
                </a:solidFill>
              </a:rPr>
              <a:t> </a:t>
            </a:r>
            <a:r>
              <a:rPr lang="ru-RU" sz="2000" b="1" u="sng" dirty="0">
                <a:solidFill>
                  <a:srgbClr val="0070C0"/>
                </a:solidFill>
              </a:rPr>
              <a:t>ограничения в родительских </a:t>
            </a:r>
            <a:r>
              <a:rPr lang="ru-RU" sz="2000" b="1" u="sng" dirty="0" smtClean="0">
                <a:solidFill>
                  <a:srgbClr val="0070C0"/>
                </a:solidFill>
              </a:rPr>
              <a:t>правах</a:t>
            </a:r>
          </a:p>
          <a:p>
            <a:pPr marL="0" indent="0" algn="ctr">
              <a:buNone/>
            </a:pPr>
            <a:endParaRPr lang="ru-RU" sz="1600" u="sng" dirty="0"/>
          </a:p>
          <a:p>
            <a:pPr marL="0" indent="0" algn="just">
              <a:buNone/>
            </a:pPr>
            <a:r>
              <a:rPr lang="ru-RU" sz="1800" dirty="0" smtClean="0"/>
              <a:t>1. </a:t>
            </a:r>
            <a:r>
              <a:rPr lang="ru-RU" sz="1800" b="1" dirty="0" smtClean="0">
                <a:solidFill>
                  <a:srgbClr val="002060"/>
                </a:solidFill>
              </a:rPr>
              <a:t>Вынесение </a:t>
            </a:r>
            <a:r>
              <a:rPr lang="ru-RU" sz="1800" b="1" dirty="0">
                <a:solidFill>
                  <a:srgbClr val="002060"/>
                </a:solidFill>
              </a:rPr>
              <a:t>решения о необходимости ЛРП и сборе документов для </a:t>
            </a:r>
            <a:r>
              <a:rPr lang="ru-RU" sz="1800" b="1" u="sng" dirty="0">
                <a:solidFill>
                  <a:srgbClr val="002060"/>
                </a:solidFill>
                <a:hlinkClick r:id="rId3" tooltip="Исковые заявления"/>
              </a:rPr>
              <a:t>искового заявления</a:t>
            </a:r>
            <a:r>
              <a:rPr lang="ru-RU" sz="1800" b="1" dirty="0">
                <a:solidFill>
                  <a:srgbClr val="002060"/>
                </a:solidFill>
              </a:rPr>
              <a:t> в суд на заседании комиссии КДН и </a:t>
            </a:r>
            <a:r>
              <a:rPr lang="ru-RU" sz="1800" b="1" dirty="0" smtClean="0">
                <a:solidFill>
                  <a:srgbClr val="002060"/>
                </a:solidFill>
              </a:rPr>
              <a:t>ЗП (срок: по </a:t>
            </a:r>
            <a:r>
              <a:rPr lang="ru-RU" sz="1800" b="1" dirty="0">
                <a:solidFill>
                  <a:srgbClr val="002060"/>
                </a:solidFill>
              </a:rPr>
              <a:t>мере </a:t>
            </a:r>
            <a:r>
              <a:rPr lang="ru-RU" sz="1800" b="1" dirty="0" smtClean="0">
                <a:solidFill>
                  <a:srgbClr val="002060"/>
                </a:solidFill>
              </a:rPr>
              <a:t>необходимости (от </a:t>
            </a:r>
            <a:r>
              <a:rPr lang="ru-RU" sz="1800" b="1" dirty="0">
                <a:solidFill>
                  <a:srgbClr val="002060"/>
                </a:solidFill>
              </a:rPr>
              <a:t>1 до 6 мес</a:t>
            </a:r>
            <a:r>
              <a:rPr lang="ru-RU" sz="1800" b="1" dirty="0" smtClean="0">
                <a:solidFill>
                  <a:srgbClr val="002060"/>
                </a:solidFill>
              </a:rPr>
              <a:t>.).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2. Подготовка заключения в суд в течение 7 дней о необходимости принятия решения о лишении родительских прав родителей, уклоняющихся от воспитания несовершеннолетних </a:t>
            </a:r>
            <a:r>
              <a:rPr lang="ru-RU" sz="1800" b="1" dirty="0" smtClean="0">
                <a:solidFill>
                  <a:srgbClr val="002060"/>
                </a:solidFill>
              </a:rPr>
              <a:t>детей.</a:t>
            </a:r>
          </a:p>
          <a:p>
            <a:pPr marL="0" indent="0" algn="just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3. При вынесении решения суда о ЛРП избрание формы устройства детей, оставшихся без попечения </a:t>
            </a:r>
            <a:r>
              <a:rPr lang="ru-RU" sz="1800" b="1" dirty="0" smtClean="0">
                <a:solidFill>
                  <a:srgbClr val="002060"/>
                </a:solidFill>
              </a:rPr>
              <a:t>родителей.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562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44674"/>
            <a:ext cx="9108504" cy="63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7614"/>
            <a:ext cx="4680520" cy="172819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Направление </a:t>
            </a:r>
            <a:r>
              <a:rPr lang="ru-RU" sz="1800" b="1" dirty="0">
                <a:solidFill>
                  <a:srgbClr val="002060"/>
                </a:solidFill>
              </a:rPr>
              <a:t>информации отделом опеки и попечительства в КДН и ЗП о принятом судебном решении и дальнейшем устройстве несовершеннолетнего</a:t>
            </a:r>
          </a:p>
          <a:p>
            <a:pPr algn="just"/>
            <a:endParaRPr lang="ru-RU" sz="1800" dirty="0" smtClean="0"/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9469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2715766"/>
            <a:ext cx="2736304" cy="1638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Детское государственное учреждение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Опека (попечительство)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 smtClean="0">
                <a:solidFill>
                  <a:srgbClr val="002060"/>
                </a:solidFill>
              </a:rPr>
              <a:t>Приемная семья</a:t>
            </a:r>
            <a:endParaRPr lang="ru-RU" sz="1600" b="1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6850" y="1001994"/>
            <a:ext cx="1364372" cy="151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9785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 Планирование</a:t>
            </a:r>
            <a:r>
              <a:rPr lang="ru-RU" sz="1800" b="1" dirty="0">
                <a:solidFill>
                  <a:srgbClr val="002060"/>
                </a:solidFill>
              </a:rPr>
              <a:t>, организация и осуществление инспекторских проверок, согласно годового плана совместной работы </a:t>
            </a:r>
            <a:r>
              <a:rPr lang="ru-RU" sz="1800" b="1" dirty="0" err="1">
                <a:solidFill>
                  <a:srgbClr val="002060"/>
                </a:solidFill>
              </a:rPr>
              <a:t>КДНиЗП</a:t>
            </a:r>
            <a:r>
              <a:rPr lang="ru-RU" sz="1800" b="1" dirty="0">
                <a:solidFill>
                  <a:srgbClr val="002060"/>
                </a:solidFill>
              </a:rPr>
              <a:t> и </a:t>
            </a:r>
            <a:r>
              <a:rPr lang="ru-RU" sz="1800" b="1" dirty="0" err="1" smtClean="0">
                <a:solidFill>
                  <a:srgbClr val="002060"/>
                </a:solidFill>
              </a:rPr>
              <a:t>ООиП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2</a:t>
            </a:r>
            <a:r>
              <a:rPr lang="ru-RU" sz="1800" b="1" dirty="0" smtClean="0">
                <a:solidFill>
                  <a:srgbClr val="002060"/>
                </a:solidFill>
              </a:rPr>
              <a:t>. Проведение </a:t>
            </a:r>
            <a:r>
              <a:rPr lang="ru-RU" sz="1800" b="1" dirty="0">
                <a:solidFill>
                  <a:srgbClr val="002060"/>
                </a:solidFill>
              </a:rPr>
              <a:t>совещаний, семинаров, </a:t>
            </a:r>
            <a:r>
              <a:rPr lang="ru-RU" sz="1800" b="1" u="sng" dirty="0">
                <a:solidFill>
                  <a:srgbClr val="002060"/>
                </a:solidFill>
                <a:hlinkClick r:id="rId3" tooltip="Круглые столы"/>
              </a:rPr>
              <a:t>круглых столов</a:t>
            </a:r>
            <a:r>
              <a:rPr lang="ru-RU" sz="1800" b="1" dirty="0">
                <a:solidFill>
                  <a:srgbClr val="002060"/>
                </a:solidFill>
              </a:rPr>
              <a:t> по вопросам эффективности деятельности, согласно плану совместной </a:t>
            </a:r>
            <a:r>
              <a:rPr lang="ru-RU" sz="1800" b="1" dirty="0" smtClean="0">
                <a:solidFill>
                  <a:srgbClr val="002060"/>
                </a:solidFill>
              </a:rPr>
              <a:t>работы.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>
                <a:solidFill>
                  <a:srgbClr val="002060"/>
                </a:solidFill>
              </a:rPr>
              <a:t>3</a:t>
            </a:r>
            <a:r>
              <a:rPr lang="ru-RU" sz="1800" b="1" dirty="0" smtClean="0">
                <a:solidFill>
                  <a:srgbClr val="002060"/>
                </a:solidFill>
              </a:rPr>
              <a:t>. Заслушивание </a:t>
            </a:r>
            <a:r>
              <a:rPr lang="ru-RU" sz="1800" b="1" dirty="0">
                <a:solidFill>
                  <a:srgbClr val="002060"/>
                </a:solidFill>
              </a:rPr>
              <a:t>руководителей учреждений, в которых находятся </a:t>
            </a:r>
            <a:r>
              <a:rPr lang="ru-RU" sz="1800" b="1" u="sng" dirty="0">
                <a:solidFill>
                  <a:srgbClr val="002060"/>
                </a:solidFill>
                <a:hlinkClick r:id="rId4"/>
              </a:rPr>
              <a:t>дети</a:t>
            </a:r>
            <a:r>
              <a:rPr lang="ru-RU" sz="1800" b="1" dirty="0">
                <a:solidFill>
                  <a:srgbClr val="002060"/>
                </a:solidFill>
              </a:rPr>
              <a:t>, относящиеся к категории детей-сирот и детей, оставшихся без попечения родителей, на </a:t>
            </a:r>
            <a:r>
              <a:rPr lang="ru-RU" sz="1800" b="1" dirty="0" err="1" smtClean="0">
                <a:solidFill>
                  <a:srgbClr val="002060"/>
                </a:solidFill>
              </a:rPr>
              <a:t>КДНиЗП</a:t>
            </a:r>
            <a:r>
              <a:rPr lang="ru-RU" sz="1800" b="1" dirty="0" smtClean="0">
                <a:solidFill>
                  <a:srgbClr val="002060"/>
                </a:solidFill>
              </a:rPr>
              <a:t>.</a:t>
            </a: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5486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 smtClean="0">
                <a:solidFill>
                  <a:srgbClr val="0070C0"/>
                </a:solidFill>
              </a:rPr>
              <a:t>Осуществление координации и контроля за условиями воспитания и </a:t>
            </a:r>
            <a:r>
              <a:rPr lang="ru-RU" sz="2000" b="1" u="sng" dirty="0" smtClean="0">
                <a:solidFill>
                  <a:srgbClr val="0070C0"/>
                </a:solidFill>
                <a:hlinkClick r:id="rId5" tooltip="Центр онлайн обучения"/>
              </a:rPr>
              <a:t>обучения</a:t>
            </a:r>
            <a:r>
              <a:rPr lang="ru-RU" sz="2000" b="1" u="sng" dirty="0" smtClean="0">
                <a:solidFill>
                  <a:srgbClr val="0070C0"/>
                </a:solidFill>
              </a:rPr>
              <a:t>, содержания детей, а также с обращением с детьми в учреждениях системы профилактики безнадзорности и правонарушений несовершеннолетних</a:t>
            </a:r>
            <a:endParaRPr lang="ru-RU" sz="2000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43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marL="0" indent="0"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Закон Республики Татарстан от 27.02.2004 № </a:t>
            </a:r>
            <a:r>
              <a:rPr lang="ru-RU" sz="2400" b="1" dirty="0" smtClean="0">
                <a:solidFill>
                  <a:srgbClr val="002060"/>
                </a:solidFill>
              </a:rPr>
              <a:t>8-ЗРТ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«Об организации </a:t>
            </a:r>
            <a:r>
              <a:rPr lang="ru-RU" sz="2400" b="1" dirty="0" smtClean="0">
                <a:solidFill>
                  <a:srgbClr val="002060"/>
                </a:solidFill>
              </a:rPr>
              <a:t>деятельности </a:t>
            </a:r>
            <a:r>
              <a:rPr lang="ru-RU" sz="2400" b="1" dirty="0">
                <a:solidFill>
                  <a:srgbClr val="002060"/>
                </a:solidFill>
              </a:rPr>
              <a:t>органов опеки и </a:t>
            </a:r>
            <a:r>
              <a:rPr lang="ru-RU" sz="2400" b="1" dirty="0" smtClean="0">
                <a:solidFill>
                  <a:srgbClr val="002060"/>
                </a:solidFill>
              </a:rPr>
              <a:t>попечительства </a:t>
            </a:r>
            <a:r>
              <a:rPr lang="ru-RU" sz="2400" b="1" dirty="0">
                <a:solidFill>
                  <a:srgbClr val="002060"/>
                </a:solidFill>
              </a:rPr>
              <a:t>в Республике Татарстан</a:t>
            </a:r>
            <a:r>
              <a:rPr lang="ru-RU" sz="2400" b="1" dirty="0" smtClean="0">
                <a:solidFill>
                  <a:srgbClr val="002060"/>
                </a:solidFill>
              </a:rPr>
              <a:t>»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Органами </a:t>
            </a:r>
            <a:r>
              <a:rPr lang="ru-RU" sz="2000" b="1" u="sng" dirty="0">
                <a:solidFill>
                  <a:srgbClr val="002060"/>
                </a:solidFill>
              </a:rPr>
              <a:t>опеки и попечительства в Республике Татарстан </a:t>
            </a:r>
            <a:r>
              <a:rPr lang="ru-RU" sz="2000" b="1" u="sng" dirty="0" smtClean="0">
                <a:solidFill>
                  <a:srgbClr val="002060"/>
                </a:solidFill>
              </a:rPr>
              <a:t>являются: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органы</a:t>
            </a:r>
            <a:r>
              <a:rPr lang="ru-RU" sz="2000" b="1" dirty="0">
                <a:solidFill>
                  <a:srgbClr val="002060"/>
                </a:solidFill>
              </a:rPr>
              <a:t>, осуществляющие управление в сфере образования, - </a:t>
            </a:r>
            <a:r>
              <a:rPr lang="ru-RU" sz="2000" b="1" dirty="0">
                <a:solidFill>
                  <a:srgbClr val="0070C0"/>
                </a:solidFill>
              </a:rPr>
              <a:t>в отношении несовершеннолетних </a:t>
            </a:r>
            <a:r>
              <a:rPr lang="ru-RU" sz="2000" b="1" dirty="0" smtClean="0">
                <a:solidFill>
                  <a:srgbClr val="0070C0"/>
                </a:solidFill>
              </a:rPr>
              <a:t>лиц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 органы </a:t>
            </a:r>
            <a:r>
              <a:rPr lang="ru-RU" sz="2000" b="1" dirty="0">
                <a:solidFill>
                  <a:srgbClr val="002060"/>
                </a:solidFill>
              </a:rPr>
              <a:t>управления здравоохранением - </a:t>
            </a:r>
            <a:r>
              <a:rPr lang="ru-RU" sz="2000" b="1" dirty="0">
                <a:solidFill>
                  <a:srgbClr val="0070C0"/>
                </a:solidFill>
              </a:rPr>
              <a:t>в отношении лиц, признанных судом недееспособными или ограниченно </a:t>
            </a:r>
            <a:r>
              <a:rPr lang="ru-RU" sz="2000" b="1" dirty="0" smtClean="0">
                <a:solidFill>
                  <a:srgbClr val="0070C0"/>
                </a:solidFill>
              </a:rPr>
              <a:t>дееспособными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     органы </a:t>
            </a:r>
            <a:r>
              <a:rPr lang="ru-RU" sz="2000" b="1" dirty="0">
                <a:solidFill>
                  <a:srgbClr val="002060"/>
                </a:solidFill>
              </a:rPr>
              <a:t>социальной защиты - </a:t>
            </a:r>
            <a:r>
              <a:rPr lang="ru-RU" sz="2000" b="1" dirty="0">
                <a:solidFill>
                  <a:srgbClr val="0070C0"/>
                </a:solidFill>
              </a:rPr>
              <a:t>в отношении дееспособных лиц, нуждающихся в патронаже по состоянию </a:t>
            </a:r>
            <a:r>
              <a:rPr lang="ru-RU" sz="2000" b="1" dirty="0" smtClean="0">
                <a:solidFill>
                  <a:srgbClr val="0070C0"/>
                </a:solidFill>
              </a:rPr>
              <a:t>здоровья</a:t>
            </a:r>
            <a:endParaRPr lang="ru-RU" sz="2000" b="1" dirty="0">
              <a:solidFill>
                <a:srgbClr val="0070C0"/>
              </a:solidFill>
            </a:endParaRPr>
          </a:p>
          <a:p>
            <a:pPr marL="0" indent="0" algn="ctr">
              <a:buNone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11836" y="2463647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10464" y="3183727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15203" y="3831799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599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0655" y="-1604714"/>
            <a:ext cx="9108504" cy="63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347614"/>
            <a:ext cx="2376264" cy="2304256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</a:t>
            </a:r>
            <a:r>
              <a:rPr lang="ru-RU" sz="1800" b="1" dirty="0">
                <a:solidFill>
                  <a:srgbClr val="002060"/>
                </a:solidFill>
              </a:rPr>
              <a:t>Анализ деятельности, подготовка справок по итогам инспекционных </a:t>
            </a:r>
            <a:r>
              <a:rPr lang="ru-RU" sz="1800" b="1" dirty="0" smtClean="0">
                <a:solidFill>
                  <a:srgbClr val="002060"/>
                </a:solidFill>
              </a:rPr>
              <a:t>проверок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pPr algn="just"/>
            <a:endParaRPr lang="ru-RU" sz="1800" dirty="0" smtClean="0"/>
          </a:p>
          <a:p>
            <a:pPr marL="0" indent="0" algn="just">
              <a:buNone/>
            </a:pPr>
            <a:endPara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9469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275606"/>
            <a:ext cx="2304256" cy="2448272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Выработка рекомендаций и предписаний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496" y="2859782"/>
            <a:ext cx="1021984" cy="1422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3347864" y="1905134"/>
            <a:ext cx="2736304" cy="646331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Обсуждение итогов на заседании КДН и ЗП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543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b="1" u="sng" dirty="0">
                <a:solidFill>
                  <a:srgbClr val="0070C0"/>
                </a:solidFill>
              </a:rPr>
              <a:t>Реагирование на обращения граждан по вопросам защиты прав и законных интересов несовершеннолетних, если они являются сиротами, либо остались без попечения родителей или законных </a:t>
            </a:r>
            <a:r>
              <a:rPr lang="ru-RU" sz="2000" b="1" u="sng" dirty="0" smtClean="0">
                <a:solidFill>
                  <a:srgbClr val="0070C0"/>
                </a:solidFill>
              </a:rPr>
              <a:t>представителей</a:t>
            </a:r>
          </a:p>
          <a:p>
            <a:pPr marL="0" indent="88900" algn="just">
              <a:buAutoNum type="arabicPeriod"/>
            </a:pPr>
            <a:r>
              <a:rPr lang="ru-RU" sz="1800" b="1" dirty="0" smtClean="0">
                <a:solidFill>
                  <a:srgbClr val="002060"/>
                </a:solidFill>
              </a:rPr>
              <a:t>    Работа </a:t>
            </a:r>
            <a:r>
              <a:rPr lang="ru-RU" sz="1800" b="1" dirty="0">
                <a:solidFill>
                  <a:srgbClr val="002060"/>
                </a:solidFill>
              </a:rPr>
              <a:t>с гражданами по вопросам защиты прав несовершеннолетних </a:t>
            </a:r>
            <a:r>
              <a:rPr lang="ru-RU" sz="1800" b="1" u="sng" dirty="0">
                <a:solidFill>
                  <a:srgbClr val="002060"/>
                </a:solidFill>
                <a:hlinkClick r:id="rId3"/>
              </a:rPr>
              <a:t>специалистами</a:t>
            </a:r>
            <a:r>
              <a:rPr lang="ru-RU" sz="1800" b="1" dirty="0">
                <a:solidFill>
                  <a:srgbClr val="002060"/>
                </a:solidFill>
              </a:rPr>
              <a:t> отдела </a:t>
            </a:r>
            <a:r>
              <a:rPr lang="ru-RU" sz="1800" b="1" dirty="0" smtClean="0">
                <a:solidFill>
                  <a:srgbClr val="002060"/>
                </a:solidFill>
              </a:rPr>
              <a:t>опеки и попечительства, </a:t>
            </a:r>
            <a:r>
              <a:rPr lang="ru-RU" sz="1800" b="1" dirty="0">
                <a:solidFill>
                  <a:srgbClr val="002060"/>
                </a:solidFill>
              </a:rPr>
              <a:t>в случае если они относятся к категории детей-сирот и детей, оставшихся без попечения </a:t>
            </a:r>
            <a:r>
              <a:rPr lang="ru-RU" sz="1800" b="1" dirty="0" smtClean="0">
                <a:solidFill>
                  <a:srgbClr val="002060"/>
                </a:solidFill>
              </a:rPr>
              <a:t>родителей.</a:t>
            </a:r>
          </a:p>
          <a:p>
            <a:pPr marL="0" indent="0" algn="just">
              <a:buAutoNum type="arabicPeriod" startAt="2"/>
            </a:pPr>
            <a:r>
              <a:rPr lang="ru-RU" sz="1800" b="1" dirty="0" smtClean="0">
                <a:solidFill>
                  <a:srgbClr val="002060"/>
                </a:solidFill>
              </a:rPr>
              <a:t>    В </a:t>
            </a:r>
            <a:r>
              <a:rPr lang="ru-RU" sz="1800" b="1" dirty="0">
                <a:solidFill>
                  <a:srgbClr val="002060"/>
                </a:solidFill>
              </a:rPr>
              <a:t>случае непосредственного обращения граждан в </a:t>
            </a:r>
            <a:r>
              <a:rPr lang="ru-RU" sz="1800" b="1" dirty="0" err="1">
                <a:solidFill>
                  <a:srgbClr val="002060"/>
                </a:solidFill>
              </a:rPr>
              <a:t>КДНиЗП</a:t>
            </a:r>
            <a:r>
              <a:rPr lang="ru-RU" sz="1800" b="1" dirty="0">
                <a:solidFill>
                  <a:srgbClr val="002060"/>
                </a:solidFill>
              </a:rPr>
              <a:t> по вопросам, связанным с защитой прав и законных интересов несовершеннолетних детей, относящихся к категории детей-сирот и детей, оставшихся без попечения родителей, данные вопросы рассматриваются в </a:t>
            </a:r>
            <a:r>
              <a:rPr lang="ru-RU" sz="1800" b="1" dirty="0" err="1">
                <a:solidFill>
                  <a:srgbClr val="002060"/>
                </a:solidFill>
              </a:rPr>
              <a:t>КДНиЗП</a:t>
            </a:r>
            <a:r>
              <a:rPr lang="ru-RU" sz="1800" b="1" dirty="0">
                <a:solidFill>
                  <a:srgbClr val="002060"/>
                </a:solidFill>
              </a:rPr>
              <a:t> при участии специалистов отдела опеки и </a:t>
            </a:r>
            <a:r>
              <a:rPr lang="ru-RU" sz="1800" b="1" dirty="0" smtClean="0">
                <a:solidFill>
                  <a:srgbClr val="002060"/>
                </a:solidFill>
              </a:rPr>
              <a:t>попечительства.</a:t>
            </a:r>
          </a:p>
          <a:p>
            <a:pPr marL="0" indent="0">
              <a:buNone/>
            </a:pPr>
            <a:r>
              <a:rPr lang="ru-RU" sz="1600" b="1" i="1" dirty="0" smtClean="0">
                <a:solidFill>
                  <a:srgbClr val="0070C0"/>
                </a:solidFill>
              </a:rPr>
              <a:t>          </a:t>
            </a:r>
            <a:r>
              <a:rPr lang="ru-RU" sz="1400" b="1" i="1" dirty="0" smtClean="0">
                <a:solidFill>
                  <a:srgbClr val="0070C0"/>
                </a:solidFill>
              </a:rPr>
              <a:t>Федеральный </a:t>
            </a:r>
            <a:r>
              <a:rPr lang="ru-RU" sz="1400" b="1" i="1" dirty="0">
                <a:solidFill>
                  <a:srgbClr val="0070C0"/>
                </a:solidFill>
              </a:rPr>
              <a:t>Закон от 02.05.2006 № 59-ФЗ</a:t>
            </a:r>
          </a:p>
          <a:p>
            <a:pPr marL="0" indent="0">
              <a:buNone/>
            </a:pPr>
            <a:r>
              <a:rPr lang="ru-RU" sz="1400" b="1" i="1" dirty="0" smtClean="0">
                <a:solidFill>
                  <a:srgbClr val="0070C0"/>
                </a:solidFill>
              </a:rPr>
              <a:t>«</a:t>
            </a:r>
            <a:r>
              <a:rPr lang="ru-RU" sz="1400" b="1" i="1" dirty="0">
                <a:solidFill>
                  <a:srgbClr val="0070C0"/>
                </a:solidFill>
              </a:rPr>
              <a:t>О порядке </a:t>
            </a:r>
            <a:r>
              <a:rPr lang="ru-RU" sz="1400" b="1" i="1" dirty="0" smtClean="0">
                <a:solidFill>
                  <a:srgbClr val="0070C0"/>
                </a:solidFill>
              </a:rPr>
              <a:t>рассмотрения  обращения граждан</a:t>
            </a:r>
          </a:p>
          <a:p>
            <a:pPr marL="0" indent="0">
              <a:buNone/>
            </a:pPr>
            <a:r>
              <a:rPr lang="ru-RU" sz="1400" b="1" i="1" dirty="0">
                <a:solidFill>
                  <a:srgbClr val="0070C0"/>
                </a:solidFill>
              </a:rPr>
              <a:t> </a:t>
            </a:r>
            <a:r>
              <a:rPr lang="ru-RU" sz="1400" b="1" i="1" dirty="0" smtClean="0">
                <a:solidFill>
                  <a:srgbClr val="0070C0"/>
                </a:solidFill>
              </a:rPr>
              <a:t>  Российской Федерации»        (30 дней)</a:t>
            </a:r>
          </a:p>
          <a:p>
            <a:pPr>
              <a:buAutoNum type="arabicPeriod" startAt="2"/>
            </a:pPr>
            <a:endParaRPr lang="ru-RU" sz="16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endParaRPr lang="ru-RU" sz="1800" b="1" dirty="0">
              <a:solidFill>
                <a:srgbClr val="002060"/>
              </a:solidFill>
            </a:endParaRPr>
          </a:p>
          <a:p>
            <a:endParaRPr lang="ru-RU" sz="1800" dirty="0" smtClean="0"/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54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6" name="Picture 2" descr="http://620862.ru/uploads/products/589a163b18171bc76568c33004e1b33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75806"/>
            <a:ext cx="2880320" cy="1502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7648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>
                <a:solidFill>
                  <a:srgbClr val="0070C0"/>
                </a:solidFill>
              </a:rPr>
              <a:t>Координация вопроса отобрания ребенка у родителей при угрозе </a:t>
            </a:r>
            <a:r>
              <a:rPr lang="ru-RU" sz="2400" b="1" u="sng" dirty="0" smtClean="0">
                <a:solidFill>
                  <a:srgbClr val="0070C0"/>
                </a:solidFill>
              </a:rPr>
              <a:t>жизни </a:t>
            </a:r>
            <a:r>
              <a:rPr lang="ru-RU" sz="2400" b="1" u="sng" dirty="0">
                <a:solidFill>
                  <a:srgbClr val="0070C0"/>
                </a:solidFill>
              </a:rPr>
              <a:t>ребенка или его </a:t>
            </a:r>
            <a:r>
              <a:rPr lang="ru-RU" sz="2400" b="1" u="sng" dirty="0" smtClean="0">
                <a:solidFill>
                  <a:srgbClr val="0070C0"/>
                </a:solidFill>
              </a:rPr>
              <a:t>здоровью</a:t>
            </a:r>
            <a:endParaRPr lang="ru-RU" sz="2400" b="1" u="sng" dirty="0">
              <a:solidFill>
                <a:srgbClr val="0070C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1.  Принятие </a:t>
            </a:r>
            <a:r>
              <a:rPr lang="ru-RU" sz="1800" b="1" dirty="0">
                <a:solidFill>
                  <a:srgbClr val="002060"/>
                </a:solidFill>
              </a:rPr>
              <a:t>решения об отобрании несовершеннолетнего ребенка при угрозе жизни ребенка и его здоровью у </a:t>
            </a:r>
            <a:r>
              <a:rPr lang="ru-RU" sz="1800" b="1" dirty="0" smtClean="0">
                <a:solidFill>
                  <a:srgbClr val="002060"/>
                </a:solidFill>
              </a:rPr>
              <a:t>родителей.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2</a:t>
            </a:r>
            <a:r>
              <a:rPr lang="ru-RU" sz="1800" b="1" dirty="0">
                <a:solidFill>
                  <a:srgbClr val="002060"/>
                </a:solidFill>
              </a:rPr>
              <a:t>. Рассмотрение данного ходатайства на </a:t>
            </a:r>
            <a:r>
              <a:rPr lang="ru-RU" sz="1800" b="1" dirty="0" err="1">
                <a:solidFill>
                  <a:srgbClr val="002060"/>
                </a:solidFill>
              </a:rPr>
              <a:t>КДНиЗП</a:t>
            </a:r>
            <a:r>
              <a:rPr lang="ru-RU" sz="1800" b="1" dirty="0">
                <a:solidFill>
                  <a:srgbClr val="002060"/>
                </a:solidFill>
              </a:rPr>
              <a:t>. Принятие решения об </a:t>
            </a:r>
            <a:r>
              <a:rPr lang="ru-RU" sz="1800" b="1" dirty="0" smtClean="0">
                <a:solidFill>
                  <a:srgbClr val="002060"/>
                </a:solidFill>
              </a:rPr>
              <a:t>отобрании. Подготовка </a:t>
            </a:r>
            <a:r>
              <a:rPr lang="ru-RU" sz="1800" b="1" dirty="0">
                <a:solidFill>
                  <a:srgbClr val="002060"/>
                </a:solidFill>
              </a:rPr>
              <a:t>специалистами отдела опеки </a:t>
            </a:r>
            <a:r>
              <a:rPr lang="ru-RU" sz="1800" b="1" u="sng" dirty="0">
                <a:solidFill>
                  <a:srgbClr val="002060"/>
                </a:solidFill>
                <a:hlinkClick r:id="rId3" tooltip="Распоряжения администраций"/>
              </a:rPr>
              <a:t>распоряжения администрации</a:t>
            </a:r>
            <a:r>
              <a:rPr lang="ru-RU" sz="1800" b="1" dirty="0">
                <a:solidFill>
                  <a:srgbClr val="002060"/>
                </a:solidFill>
              </a:rPr>
              <a:t> об </a:t>
            </a:r>
            <a:r>
              <a:rPr lang="ru-RU" sz="1800" b="1" dirty="0" smtClean="0">
                <a:solidFill>
                  <a:srgbClr val="002060"/>
                </a:solidFill>
              </a:rPr>
              <a:t>отобрании.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3</a:t>
            </a:r>
            <a:r>
              <a:rPr lang="ru-RU" sz="1800" b="1" dirty="0">
                <a:solidFill>
                  <a:srgbClr val="002060"/>
                </a:solidFill>
              </a:rPr>
              <a:t>. </a:t>
            </a:r>
            <a:r>
              <a:rPr lang="ru-RU" sz="1800" b="1" dirty="0" smtClean="0">
                <a:solidFill>
                  <a:srgbClr val="002060"/>
                </a:solidFill>
              </a:rPr>
              <a:t> Подготовка </a:t>
            </a:r>
            <a:r>
              <a:rPr lang="ru-RU" sz="1800" b="1" dirty="0">
                <a:solidFill>
                  <a:srgbClr val="002060"/>
                </a:solidFill>
              </a:rPr>
              <a:t>ходатайства субъектов системы профилактики безнадзорности и правонарушений об отобрании ребенка у </a:t>
            </a:r>
            <a:r>
              <a:rPr lang="ru-RU" sz="1800" b="1" dirty="0" smtClean="0">
                <a:solidFill>
                  <a:srgbClr val="002060"/>
                </a:solidFill>
              </a:rPr>
              <a:t>родителей.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4. Подготовка </a:t>
            </a:r>
            <a:r>
              <a:rPr lang="ru-RU" sz="1800" b="1" dirty="0">
                <a:solidFill>
                  <a:srgbClr val="002060"/>
                </a:solidFill>
              </a:rPr>
              <a:t>распоряжения администрации района об отобрании несовершеннолетнего при угрозе жизни ребенка или его </a:t>
            </a:r>
            <a:r>
              <a:rPr lang="ru-RU" sz="1800" b="1" dirty="0" smtClean="0">
                <a:solidFill>
                  <a:srgbClr val="002060"/>
                </a:solidFill>
              </a:rPr>
              <a:t>здоровью.</a:t>
            </a:r>
            <a:endParaRPr lang="ru-RU" sz="18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5. Направление </a:t>
            </a:r>
            <a:r>
              <a:rPr lang="ru-RU" sz="1800" b="1" dirty="0">
                <a:solidFill>
                  <a:srgbClr val="002060"/>
                </a:solidFill>
              </a:rPr>
              <a:t>информации в </a:t>
            </a:r>
            <a:r>
              <a:rPr lang="ru-RU" sz="1800" b="1" u="sng" dirty="0">
                <a:solidFill>
                  <a:srgbClr val="002060"/>
                </a:solidFill>
                <a:hlinkClick r:id="rId4" tooltip="Правоохранительные органы"/>
              </a:rPr>
              <a:t>правоохранительные органы</a:t>
            </a:r>
            <a:r>
              <a:rPr lang="ru-RU" sz="1800" b="1" dirty="0">
                <a:solidFill>
                  <a:srgbClr val="002060"/>
                </a:solidFill>
              </a:rPr>
              <a:t>, с фиксацией номера исходящего </a:t>
            </a:r>
            <a:r>
              <a:rPr lang="ru-RU" sz="1800" b="1" dirty="0" smtClean="0">
                <a:solidFill>
                  <a:srgbClr val="002060"/>
                </a:solidFill>
              </a:rPr>
              <a:t>сообщения.</a:t>
            </a:r>
          </a:p>
          <a:p>
            <a:endParaRPr lang="ru-RU" sz="1800" dirty="0"/>
          </a:p>
          <a:p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54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0351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44674"/>
            <a:ext cx="9108504" cy="638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7614"/>
            <a:ext cx="7704856" cy="172819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1800" b="1" dirty="0">
                <a:solidFill>
                  <a:srgbClr val="002060"/>
                </a:solidFill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</a:rPr>
              <a:t>        </a:t>
            </a:r>
            <a:r>
              <a:rPr lang="ru-RU" sz="2400" b="1" dirty="0" smtClean="0">
                <a:solidFill>
                  <a:srgbClr val="002060"/>
                </a:solidFill>
              </a:rPr>
              <a:t>Временное </a:t>
            </a:r>
            <a:r>
              <a:rPr lang="ru-RU" sz="2400" b="1" dirty="0">
                <a:solidFill>
                  <a:srgbClr val="002060"/>
                </a:solidFill>
              </a:rPr>
              <a:t>устройство </a:t>
            </a:r>
            <a:r>
              <a:rPr lang="ru-RU" sz="2400" b="1" dirty="0" smtClean="0">
                <a:solidFill>
                  <a:srgbClr val="002060"/>
                </a:solidFill>
              </a:rPr>
              <a:t>ребенка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в госучреждение или замещающую семью</a:t>
            </a:r>
            <a:endParaRPr lang="ru-RU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9469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7824" y="3274514"/>
            <a:ext cx="3456384" cy="12024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НЕЗАМЕДЛИТЕЛЬНО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xbox360pro.ru/images/stories/attenti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2166" y="2643758"/>
            <a:ext cx="2333986" cy="191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231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23478"/>
            <a:ext cx="8435280" cy="466251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b="1" u="sng" dirty="0">
                <a:solidFill>
                  <a:srgbClr val="0070C0"/>
                </a:solidFill>
              </a:rPr>
              <a:t>Обеспечение прав детей-сирот и детей, оставшихся без попечения родителей, при оставлении, исключении из образовательных учреждений до получения общего образования</a:t>
            </a:r>
          </a:p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1.В </a:t>
            </a:r>
            <a:r>
              <a:rPr lang="ru-RU" sz="1800" b="1" dirty="0">
                <a:solidFill>
                  <a:srgbClr val="002060"/>
                </a:solidFill>
              </a:rPr>
              <a:t>соответствии с Федеральным законом </a:t>
            </a:r>
            <a:r>
              <a:rPr lang="ru-RU" sz="1800" b="1" dirty="0" smtClean="0">
                <a:solidFill>
                  <a:srgbClr val="002060"/>
                </a:solidFill>
              </a:rPr>
              <a:t>от 29.12.2012 № 273-ФЗ</a:t>
            </a:r>
            <a:r>
              <a:rPr lang="ru-RU" sz="1800" b="1" dirty="0">
                <a:solidFill>
                  <a:srgbClr val="002060"/>
                </a:solidFill>
              </a:rPr>
              <a:t> «Об образовании в Российской Федерации»</a:t>
            </a:r>
            <a:r>
              <a:rPr lang="ru-RU" sz="1800" b="1" dirty="0" smtClean="0">
                <a:solidFill>
                  <a:srgbClr val="002060"/>
                </a:solidFill>
              </a:rPr>
              <a:t> согласование </a:t>
            </a:r>
            <a:r>
              <a:rPr lang="ru-RU" sz="1800" b="1" dirty="0">
                <a:solidFill>
                  <a:srgbClr val="002060"/>
                </a:solidFill>
              </a:rPr>
              <a:t>с органом опеки и попечительства, согласование с КДН и </a:t>
            </a:r>
            <a:r>
              <a:rPr lang="ru-RU" sz="1800" b="1" dirty="0" smtClean="0">
                <a:solidFill>
                  <a:srgbClr val="002060"/>
                </a:solidFill>
              </a:rPr>
              <a:t>ЗП.</a:t>
            </a:r>
          </a:p>
          <a:p>
            <a:pPr marL="0" indent="0" algn="just">
              <a:buNone/>
            </a:pPr>
            <a:r>
              <a:rPr lang="ru-RU" sz="1600" b="1" i="1" u="sng" dirty="0">
                <a:solidFill>
                  <a:srgbClr val="002060"/>
                </a:solidFill>
              </a:rPr>
              <a:t>Решение об отчислении несовершеннолетнего </a:t>
            </a:r>
            <a:r>
              <a:rPr lang="ru-RU" sz="1600" b="1" i="1" dirty="0">
                <a:solidFill>
                  <a:srgbClr val="002060"/>
                </a:solidFill>
              </a:rPr>
              <a:t>обучающегося, достигшего возраста пятнадцати лет и не получившего основного общего образования, как мера дисциплинарного взыскания принимается с учетом мнения его родителей (законных представителей) и с согласия </a:t>
            </a:r>
            <a:r>
              <a:rPr lang="ru-RU" sz="1600" b="1" i="1" dirty="0" smtClean="0">
                <a:solidFill>
                  <a:srgbClr val="002060"/>
                </a:solidFill>
              </a:rPr>
              <a:t>КПД и ЗП. </a:t>
            </a:r>
          </a:p>
          <a:p>
            <a:pPr marL="0" indent="0" algn="just">
              <a:buNone/>
            </a:pPr>
            <a:r>
              <a:rPr lang="ru-RU" sz="1600" b="1" i="1" u="sng" dirty="0" smtClean="0">
                <a:solidFill>
                  <a:srgbClr val="002060"/>
                </a:solidFill>
              </a:rPr>
              <a:t>Решение </a:t>
            </a:r>
            <a:r>
              <a:rPr lang="ru-RU" sz="1600" b="1" i="1" u="sng" dirty="0">
                <a:solidFill>
                  <a:srgbClr val="002060"/>
                </a:solidFill>
              </a:rPr>
              <a:t>об отчислении детей-сирот </a:t>
            </a:r>
            <a:r>
              <a:rPr lang="ru-RU" sz="1600" b="1" i="1" dirty="0">
                <a:solidFill>
                  <a:srgbClr val="002060"/>
                </a:solidFill>
              </a:rPr>
              <a:t>и детей, оставшихся без попечения родителей, принимается с согласия </a:t>
            </a:r>
            <a:r>
              <a:rPr lang="ru-RU" sz="1600" b="1" i="1" dirty="0" smtClean="0">
                <a:solidFill>
                  <a:srgbClr val="002060"/>
                </a:solidFill>
              </a:rPr>
              <a:t>КПД и ЗП </a:t>
            </a:r>
            <a:r>
              <a:rPr lang="ru-RU" sz="1600" b="1" i="1" dirty="0">
                <a:solidFill>
                  <a:srgbClr val="002060"/>
                </a:solidFill>
              </a:rPr>
              <a:t>их прав и органа опеки и попечительства.</a:t>
            </a:r>
          </a:p>
          <a:p>
            <a:pPr marL="0" indent="0" algn="just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2.Организация </a:t>
            </a:r>
            <a:r>
              <a:rPr lang="ru-RU" sz="1800" b="1" dirty="0">
                <a:solidFill>
                  <a:srgbClr val="002060"/>
                </a:solidFill>
              </a:rPr>
              <a:t>работы по устройству несовершеннолетнего в </a:t>
            </a:r>
            <a:r>
              <a:rPr lang="ru-RU" sz="1800" b="1" dirty="0" smtClean="0">
                <a:solidFill>
                  <a:srgbClr val="002060"/>
                </a:solidFill>
              </a:rPr>
              <a:t>образовательную организацию, </a:t>
            </a:r>
            <a:r>
              <a:rPr lang="ru-RU" sz="1800" b="1" dirty="0">
                <a:solidFill>
                  <a:srgbClr val="002060"/>
                </a:solidFill>
              </a:rPr>
              <a:t>трудоустройству.</a:t>
            </a:r>
            <a:endParaRPr lang="ru-RU" sz="1800" b="1" dirty="0" smtClean="0">
              <a:solidFill>
                <a:srgbClr val="00206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195486"/>
            <a:ext cx="77048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2611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244674"/>
            <a:ext cx="9252520" cy="6489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7614"/>
            <a:ext cx="7560840" cy="1728192"/>
          </a:xfrm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000" b="1" dirty="0">
                <a:solidFill>
                  <a:srgbClr val="002060"/>
                </a:solidFill>
              </a:rPr>
              <a:t>Направление в КДН и ЗП подтверждения об устройстве несовершеннолетнего в </a:t>
            </a:r>
            <a:r>
              <a:rPr lang="ru-RU" sz="2000" b="1" dirty="0" smtClean="0">
                <a:solidFill>
                  <a:srgbClr val="002060"/>
                </a:solidFill>
              </a:rPr>
              <a:t>образовательную организацию, </a:t>
            </a:r>
            <a:r>
              <a:rPr lang="ru-RU" sz="2000" b="1" dirty="0">
                <a:solidFill>
                  <a:srgbClr val="002060"/>
                </a:solidFill>
              </a:rPr>
              <a:t>либо трудоустройство </a:t>
            </a:r>
            <a:r>
              <a:rPr lang="ru-RU" sz="2000" b="1" dirty="0" smtClean="0">
                <a:solidFill>
                  <a:srgbClr val="002060"/>
                </a:solidFill>
              </a:rPr>
              <a:t>несовершеннолетнего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339502"/>
            <a:ext cx="8352928" cy="523220"/>
          </a:xfrm>
          <a:prstGeom prst="rect">
            <a:avLst/>
          </a:prstGeom>
          <a:ln w="28575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Отслеживание </a:t>
            </a:r>
            <a:r>
              <a:rPr lang="ru-RU" sz="2800" b="1" dirty="0">
                <a:solidFill>
                  <a:srgbClr val="002060"/>
                </a:solidFill>
              </a:rPr>
              <a:t>результатов, эффективности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2094697"/>
            <a:ext cx="2286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/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7784" y="3579862"/>
            <a:ext cx="4187966" cy="648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Срок: 30 дней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9" name="Picture 7" descr="https://st.fl.ru/users/CGPictures/upload/f_4fb677057950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750" y="3268238"/>
            <a:ext cx="1483206" cy="127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44245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5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3560"/>
            <a:ext cx="5044924" cy="466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678489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4848"/>
            <a:ext cx="91805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357158" y="214299"/>
            <a:ext cx="8501122" cy="1768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Правила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подбора, учета и подготовки граждан, </a:t>
            </a:r>
          </a:p>
          <a:p>
            <a:pPr lvl="0" algn="ctr">
              <a:defRPr/>
            </a:pPr>
            <a:r>
              <a:rPr lang="ru-RU" sz="2000" b="1" dirty="0" smtClean="0">
                <a:solidFill>
                  <a:schemeClr val="tx2"/>
                </a:solidFill>
              </a:rPr>
              <a:t>выразивших желание стать опекунами или попечителями несовершеннолетних граждан либо принять детей, оставшихся без попечения родителей, в семью</a:t>
            </a:r>
            <a:r>
              <a:rPr lang="ru-RU" sz="2000" dirty="0" smtClean="0">
                <a:solidFill>
                  <a:schemeClr val="tx2"/>
                </a:solidFill>
              </a:rPr>
              <a:t/>
            </a:r>
            <a:br>
              <a:rPr lang="ru-RU" sz="2000" dirty="0" smtClean="0">
                <a:solidFill>
                  <a:schemeClr val="tx2"/>
                </a:solidFill>
              </a:rPr>
            </a:br>
            <a:r>
              <a:rPr lang="ru-RU" sz="2000" b="1" dirty="0" smtClean="0">
                <a:solidFill>
                  <a:schemeClr val="tx2"/>
                </a:solidFill>
              </a:rPr>
              <a:t>(утв. постановлением Правительства РФ от 18 мая 2009 г. N 423)</a:t>
            </a:r>
            <a:br>
              <a:rPr lang="ru-RU" sz="2000" b="1" dirty="0" smtClean="0">
                <a:solidFill>
                  <a:schemeClr val="tx2"/>
                </a:solidFill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2143125"/>
            <a:ext cx="8786874" cy="3170099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u="sng" dirty="0" smtClean="0">
                <a:solidFill>
                  <a:schemeClr val="tx2">
                    <a:lumMod val="50000"/>
                  </a:schemeClr>
                </a:solidFill>
              </a:rPr>
              <a:t>Пункт 9.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 Орган опеки и попечительства в течение 10 дней со дня представления документов … принимает решение о назначении опекуна (о возможности гражданина быть опекуном, которое является основанием для постановки его на учет в качестве гражданина, выразившего желание стать опекуном) либо решение об отказе в назначении опекуна (о невозможности гражданина быть опекуном) с указанием причин отказа.…</a:t>
            </a:r>
          </a:p>
        </p:txBody>
      </p:sp>
    </p:spTree>
    <p:extLst>
      <p:ext uri="{BB962C8B-B14F-4D97-AF65-F5344CB8AC3E}">
        <p14:creationId xmlns:p14="http://schemas.microsoft.com/office/powerpoint/2010/main" val="40752596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4848"/>
            <a:ext cx="91805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82908" y="53564"/>
            <a:ext cx="8261092" cy="4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 норм по выявлению и учету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620" y="535769"/>
            <a:ext cx="3884892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14282" y="2411548"/>
            <a:ext cx="8786874" cy="1246495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&lt;….безнадзорный – несовершеннолетний, контроль за поведением которого отсутствует вследствие 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неиспол-нения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или ненадлежащего исполнения обязанностей …&gt;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4282" y="3854245"/>
            <a:ext cx="8786874" cy="861774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&lt;….беспризорный – безнадзорный, не имеющий места жительства и (или) места пребывания…&gt;</a:t>
            </a:r>
          </a:p>
        </p:txBody>
      </p:sp>
    </p:spTree>
    <p:extLst>
      <p:ext uri="{BB962C8B-B14F-4D97-AF65-F5344CB8AC3E}">
        <p14:creationId xmlns:p14="http://schemas.microsoft.com/office/powerpoint/2010/main" val="42271737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67" y="-14848"/>
            <a:ext cx="918051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882908" y="-16"/>
            <a:ext cx="8261092" cy="409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Применение норм по выявлению и учету детей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01620" y="535769"/>
            <a:ext cx="3884892" cy="41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57158" y="1941623"/>
            <a:ext cx="8572560" cy="3170099"/>
          </a:xfrm>
          <a:prstGeom prst="rect">
            <a:avLst/>
          </a:prstGeom>
          <a:solidFill>
            <a:srgbClr val="FFFF00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&lt;….гражданин, который вследствие психического рас-</a:t>
            </a:r>
            <a:r>
              <a:rPr lang="ru-RU" sz="2500" dirty="0" err="1" smtClean="0">
                <a:solidFill>
                  <a:schemeClr val="tx2">
                    <a:lumMod val="50000"/>
                  </a:schemeClr>
                </a:solidFill>
              </a:rPr>
              <a:t>стройства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не может понимать значения своих действий или руководить ими, может быть признан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недееспособным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…</a:t>
            </a:r>
          </a:p>
          <a:p>
            <a:pPr algn="just"/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      в несудебном порядке получить документальное подтверждение факта отсутствия </a:t>
            </a:r>
            <a:r>
              <a:rPr lang="ru-RU" sz="2500" smtClean="0">
                <a:solidFill>
                  <a:schemeClr val="tx2">
                    <a:lumMod val="50000"/>
                  </a:schemeClr>
                </a:solidFill>
              </a:rPr>
              <a:t>родительского </a:t>
            </a:r>
            <a:r>
              <a:rPr lang="ru-RU" sz="2500" smtClean="0">
                <a:solidFill>
                  <a:schemeClr val="tx2">
                    <a:lumMod val="50000"/>
                  </a:schemeClr>
                </a:solidFill>
              </a:rPr>
              <a:t>попечения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над ребенком не представляется 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возможным</a:t>
            </a:r>
            <a:r>
              <a:rPr lang="ru-RU" sz="2500" dirty="0" smtClean="0">
                <a:solidFill>
                  <a:schemeClr val="tx2">
                    <a:lumMod val="50000"/>
                  </a:schemeClr>
                </a:solidFill>
              </a:rPr>
              <a:t>…, факт отсутствия родительского попечения над ребенком устанавливается судом…&gt;</a:t>
            </a:r>
          </a:p>
        </p:txBody>
      </p:sp>
    </p:spTree>
    <p:extLst>
      <p:ext uri="{BB962C8B-B14F-4D97-AF65-F5344CB8AC3E}">
        <p14:creationId xmlns:p14="http://schemas.microsoft.com/office/powerpoint/2010/main" val="1141293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627534"/>
            <a:ext cx="8435280" cy="41584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Основные задачи органов опеки и попечительства</a:t>
            </a: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Обеспечение </a:t>
            </a:r>
            <a:r>
              <a:rPr lang="ru-RU" sz="2400" b="1" dirty="0">
                <a:solidFill>
                  <a:srgbClr val="002060"/>
                </a:solidFill>
              </a:rPr>
              <a:t>оптимальных условий для жизни и воспитания детей-сирот и детей, оставшихся без попечения родителей, несовершеннолетних, нуждающихся в социальной защите,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осуществление </a:t>
            </a:r>
            <a:r>
              <a:rPr lang="ru-RU" sz="2400" b="1" dirty="0">
                <a:solidFill>
                  <a:srgbClr val="002060"/>
                </a:solidFill>
              </a:rPr>
              <a:t>контроля за их содержанием, воспитанием и </a:t>
            </a:r>
            <a:r>
              <a:rPr lang="ru-RU" sz="2400" b="1" dirty="0" smtClean="0">
                <a:solidFill>
                  <a:srgbClr val="002060"/>
                </a:solidFill>
              </a:rPr>
              <a:t>образованием.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   Защита </a:t>
            </a:r>
            <a:r>
              <a:rPr lang="ru-RU" sz="2400" b="1" dirty="0">
                <a:solidFill>
                  <a:srgbClr val="002060"/>
                </a:solidFill>
              </a:rPr>
              <a:t>имущественных и личных неимущественных прав и охраняемых законом интересов </a:t>
            </a:r>
            <a:r>
              <a:rPr lang="ru-RU" sz="2400" b="1" dirty="0" smtClean="0">
                <a:solidFill>
                  <a:srgbClr val="002060"/>
                </a:solidFill>
              </a:rPr>
              <a:t>несовершеннолетних.</a:t>
            </a:r>
          </a:p>
          <a:p>
            <a:pPr marL="0" indent="0" algn="just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575648" y="1455535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575648" y="3831799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186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677"/>
            <a:ext cx="9161100" cy="51461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  <a:endParaRPr lang="ru-RU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0CB1-8A1B-4CAB-B415-0D4429571300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893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41145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95486"/>
            <a:ext cx="8435280" cy="459051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Закон </a:t>
            </a:r>
            <a:r>
              <a:rPr lang="ru-RU" sz="2000" b="1" dirty="0">
                <a:solidFill>
                  <a:srgbClr val="002060"/>
                </a:solidFill>
              </a:rPr>
              <a:t>Республики Татарстан от 20.03.2008 № </a:t>
            </a:r>
            <a:r>
              <a:rPr lang="ru-RU" sz="2000" b="1" dirty="0" smtClean="0">
                <a:solidFill>
                  <a:srgbClr val="002060"/>
                </a:solidFill>
              </a:rPr>
              <a:t>7-ЗРТ</a:t>
            </a:r>
          </a:p>
          <a:p>
            <a:pPr marL="0" lvl="0" indent="0" algn="ctr">
              <a:buNone/>
            </a:pPr>
            <a:r>
              <a:rPr lang="ru-RU" sz="2000" b="1" dirty="0" smtClean="0">
                <a:solidFill>
                  <a:srgbClr val="002060"/>
                </a:solidFill>
              </a:rPr>
              <a:t> </a:t>
            </a:r>
            <a:r>
              <a:rPr lang="ru-RU" sz="2000" b="1" dirty="0">
                <a:solidFill>
                  <a:srgbClr val="002060"/>
                </a:solidFill>
              </a:rPr>
              <a:t>«О наделении органов местного самоуправления муниципальных образований в Республике Татарстан отдельными государственными полномочиями Республики Татарстан в области опеки и попечительства</a:t>
            </a:r>
            <a:r>
              <a:rPr lang="ru-RU" sz="2000" b="1" dirty="0" smtClean="0">
                <a:solidFill>
                  <a:srgbClr val="002060"/>
                </a:solidFill>
              </a:rPr>
              <a:t>»</a:t>
            </a:r>
            <a:endParaRPr lang="ru-RU" sz="20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Равнобедренный треугольник 1"/>
          <p:cNvSpPr/>
          <p:nvPr/>
        </p:nvSpPr>
        <p:spPr>
          <a:xfrm>
            <a:off x="539552" y="1779662"/>
            <a:ext cx="4752528" cy="1008112"/>
          </a:xfrm>
          <a:prstGeom prst="triangle">
            <a:avLst>
              <a:gd name="adj" fmla="val 4974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Исполнительный комитет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925217"/>
            <a:ext cx="4248472" cy="124928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отдел опеки и попечительства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(в отношении несовершеннолетних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136 специалистов)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7236296" y="1604400"/>
            <a:ext cx="484632" cy="39128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2067694"/>
            <a:ext cx="2592288" cy="23762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2060"/>
                </a:solidFill>
              </a:rPr>
              <a:t>постановление  Кабинета Министров Республики Татарстан от 01.12.2008 № 843 «Об утверждении Порядка реализации переданных полномочий по осуществлению деятельности по опеке и попечительству в отношении несовершеннолетних лиц Республики Татарстан»</a:t>
            </a:r>
          </a:p>
        </p:txBody>
      </p:sp>
    </p:spTree>
    <p:extLst>
      <p:ext uri="{BB962C8B-B14F-4D97-AF65-F5344CB8AC3E}">
        <p14:creationId xmlns:p14="http://schemas.microsoft.com/office/powerpoint/2010/main" val="27104042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267494"/>
            <a:ext cx="8435280" cy="451850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sz="2600" b="1" u="sng" dirty="0" smtClean="0">
                <a:solidFill>
                  <a:srgbClr val="002060"/>
                </a:solidFill>
              </a:rPr>
              <a:t>Функции органов опеки и попечительства</a:t>
            </a:r>
          </a:p>
          <a:p>
            <a:pPr marL="0" indent="0" algn="just">
              <a:buNone/>
            </a:pPr>
            <a:r>
              <a:rPr lang="ru-RU" sz="1400" dirty="0" smtClean="0"/>
              <a:t>	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400" b="1" dirty="0">
                <a:solidFill>
                  <a:srgbClr val="002060"/>
                </a:solidFill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</a:rPr>
              <a:t>            </a:t>
            </a:r>
            <a:r>
              <a:rPr lang="ru-RU" sz="1900" b="1" dirty="0" smtClean="0">
                <a:solidFill>
                  <a:srgbClr val="002060"/>
                </a:solidFill>
              </a:rPr>
              <a:t>Организуют </a:t>
            </a:r>
            <a:r>
              <a:rPr lang="ru-RU" sz="1900" b="1" dirty="0">
                <a:solidFill>
                  <a:srgbClr val="002060"/>
                </a:solidFill>
              </a:rPr>
              <a:t>выявление и осуществляют учет детей-сирот и детей, оставшихся без попечения </a:t>
            </a:r>
            <a:r>
              <a:rPr lang="ru-RU" sz="1900" b="1" dirty="0" smtClean="0">
                <a:solidFill>
                  <a:srgbClr val="002060"/>
                </a:solidFill>
              </a:rPr>
              <a:t>родителей.      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>
                <a:solidFill>
                  <a:srgbClr val="002060"/>
                </a:solidFill>
              </a:rPr>
              <a:t> </a:t>
            </a:r>
            <a:r>
              <a:rPr lang="ru-RU" sz="1900" b="1" dirty="0" smtClean="0">
                <a:solidFill>
                  <a:srgbClr val="002060"/>
                </a:solidFill>
              </a:rPr>
              <a:t>         Устанавливают </a:t>
            </a:r>
            <a:r>
              <a:rPr lang="ru-RU" sz="1900" b="1" dirty="0">
                <a:solidFill>
                  <a:srgbClr val="002060"/>
                </a:solidFill>
              </a:rPr>
              <a:t>опеку или попечительство над несовершеннолетними, оставшимися без попечения </a:t>
            </a:r>
            <a:r>
              <a:rPr lang="ru-RU" sz="1900" b="1" dirty="0" smtClean="0">
                <a:solidFill>
                  <a:srgbClr val="002060"/>
                </a:solidFill>
              </a:rPr>
              <a:t>родителей. 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 Назначают </a:t>
            </a:r>
            <a:r>
              <a:rPr lang="ru-RU" sz="1900" b="1" dirty="0">
                <a:solidFill>
                  <a:srgbClr val="002060"/>
                </a:solidFill>
              </a:rPr>
              <a:t>опекунов, </a:t>
            </a:r>
            <a:r>
              <a:rPr lang="ru-RU" sz="1900" b="1" dirty="0" smtClean="0">
                <a:solidFill>
                  <a:srgbClr val="002060"/>
                </a:solidFill>
              </a:rPr>
              <a:t>попечителей.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 Освобождают </a:t>
            </a:r>
            <a:r>
              <a:rPr lang="ru-RU" sz="1900" b="1" dirty="0">
                <a:solidFill>
                  <a:srgbClr val="002060"/>
                </a:solidFill>
              </a:rPr>
              <a:t>или отстраняют опекунов и попечителей от выполнения возложенных на них </a:t>
            </a:r>
            <a:r>
              <a:rPr lang="ru-RU" sz="1900" b="1" dirty="0" smtClean="0">
                <a:solidFill>
                  <a:srgbClr val="002060"/>
                </a:solidFill>
              </a:rPr>
              <a:t>обязанностей.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 Заключают </a:t>
            </a:r>
            <a:r>
              <a:rPr lang="ru-RU" sz="1900" b="1" dirty="0">
                <a:solidFill>
                  <a:srgbClr val="002060"/>
                </a:solidFill>
              </a:rPr>
              <a:t>с приемными родителями договоры о передаче ребенка (детей) на воспитание в приемную </a:t>
            </a:r>
            <a:r>
              <a:rPr lang="ru-RU" sz="1900" b="1" dirty="0" smtClean="0">
                <a:solidFill>
                  <a:srgbClr val="002060"/>
                </a:solidFill>
              </a:rPr>
              <a:t>семью.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 Осуществляют </a:t>
            </a:r>
            <a:r>
              <a:rPr lang="ru-RU" sz="1900" b="1" dirty="0">
                <a:solidFill>
                  <a:srgbClr val="002060"/>
                </a:solidFill>
              </a:rPr>
              <a:t>подбор и учет лиц, желающих и способных выполнять обязанности опекуна или попечителя, усыновителя, приемных </a:t>
            </a:r>
            <a:r>
              <a:rPr lang="ru-RU" sz="1900" b="1" dirty="0" smtClean="0">
                <a:solidFill>
                  <a:srgbClr val="002060"/>
                </a:solidFill>
              </a:rPr>
              <a:t>родителей.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 Принимают </a:t>
            </a:r>
            <a:r>
              <a:rPr lang="ru-RU" sz="1900" b="1" dirty="0">
                <a:solidFill>
                  <a:srgbClr val="002060"/>
                </a:solidFill>
              </a:rPr>
              <a:t>решение о передаче детей, оставшихся без попечения родителей, на воспитание в семью, а при отсутствии такой возможности - в организации для детей-сирот </a:t>
            </a:r>
            <a:r>
              <a:rPr lang="ru-RU" sz="1900" b="1" dirty="0" smtClean="0">
                <a:solidFill>
                  <a:srgbClr val="002060"/>
                </a:solidFill>
              </a:rPr>
              <a:t>и </a:t>
            </a:r>
            <a:r>
              <a:rPr lang="ru-RU" sz="1900" b="1" dirty="0">
                <a:solidFill>
                  <a:srgbClr val="002060"/>
                </a:solidFill>
              </a:rPr>
              <a:t>осуществляют последующий контроль за условиями их содержания, воспитания, </a:t>
            </a:r>
            <a:r>
              <a:rPr lang="ru-RU" sz="1900" b="1" dirty="0" smtClean="0">
                <a:solidFill>
                  <a:srgbClr val="002060"/>
                </a:solidFill>
              </a:rPr>
              <a:t>образования.</a:t>
            </a:r>
            <a:endParaRPr lang="ru-RU" sz="1900" b="1" dirty="0">
              <a:solidFill>
                <a:srgbClr val="002060"/>
              </a:solidFill>
            </a:endParaRP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1900" b="1" dirty="0" smtClean="0">
                <a:solidFill>
                  <a:srgbClr val="002060"/>
                </a:solidFill>
              </a:rPr>
              <a:t>         Принимают </a:t>
            </a:r>
            <a:r>
              <a:rPr lang="ru-RU" sz="1900" b="1" dirty="0">
                <a:solidFill>
                  <a:srgbClr val="002060"/>
                </a:solidFill>
              </a:rPr>
              <a:t>меры по защите жилищных прав несовершеннолетних и </a:t>
            </a:r>
            <a:r>
              <a:rPr lang="ru-RU" sz="1900" b="1" dirty="0" smtClean="0">
                <a:solidFill>
                  <a:srgbClr val="002060"/>
                </a:solidFill>
              </a:rPr>
              <a:t>подопечных       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.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515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195486"/>
            <a:ext cx="8435280" cy="4590510"/>
          </a:xfrm>
        </p:spPr>
        <p:txBody>
          <a:bodyPr>
            <a:normAutofit fontScale="25000" lnSpcReduction="20000"/>
          </a:bodyPr>
          <a:lstStyle/>
          <a:p>
            <a:pPr algn="just"/>
            <a:endParaRPr lang="ru-RU" sz="1800" dirty="0" smtClean="0"/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Дают согласие (разрешение) на совершение сделок по отчуждению жилого помещения.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Осуществляют защиту личных и имущественных прав и интересов несовершеннолетних и подопечных в случаях ненадлежащего использования их законными представителями своих обязанностей.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Предъявляют в суды иски и участвуют в судебных заседаниях по делам, связанным с защитой прав и законных интересов подопечного.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Принимают решение об объявлении несовершеннолетнего полностью дееспособным (эмансипации).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Решают вопросы присвоения или изменения фамилии, имени, отчества несовершеннолетнего.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Решают вопросы содержания подопечных, ухода за ними, их лечения, защиты их интересов и прав.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Назначают выплату денежных средств на их содержание.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>
                <a:solidFill>
                  <a:srgbClr val="002060"/>
                </a:solidFill>
              </a:rPr>
              <a:t> </a:t>
            </a:r>
            <a:r>
              <a:rPr lang="ru-RU" sz="6400" b="1" dirty="0" smtClean="0">
                <a:solidFill>
                  <a:srgbClr val="002060"/>
                </a:solidFill>
              </a:rPr>
              <a:t>    Оказывают практическую помощь опекунам и попечителям, приемным родителям в воспитании, обучении, организации отдыха подопечных.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</a:t>
            </a:r>
            <a:r>
              <a:rPr lang="ru-RU" sz="6400" b="1" u="sng" dirty="0" smtClean="0">
                <a:solidFill>
                  <a:srgbClr val="002060"/>
                </a:solidFill>
              </a:rPr>
              <a:t>Осуществляют надзор за деятельностью опекунов и попечителей.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 Привлекают общественность к работе органов опеки и попечительства.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ru-RU" sz="6400" b="1" dirty="0" smtClean="0">
                <a:solidFill>
                  <a:srgbClr val="002060"/>
                </a:solidFill>
              </a:rPr>
              <a:t>       Рассматривают предложения, заявления и жалобы граждан по вопросам опеки и попечительства и принимают по ним необходимые меры.</a:t>
            </a:r>
          </a:p>
          <a:p>
            <a:pPr algn="ctr">
              <a:buFont typeface="Wingdings" panose="05000000000000000000" pitchFamily="2" charset="2"/>
              <a:buChar char="q"/>
            </a:pPr>
            <a:endParaRPr lang="ru-RU" sz="6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5522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267494"/>
            <a:ext cx="8435280" cy="4518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u="sng" dirty="0" smtClean="0">
                <a:solidFill>
                  <a:srgbClr val="002060"/>
                </a:solidFill>
              </a:rPr>
              <a:t>Взаимодействие между </a:t>
            </a:r>
            <a:r>
              <a:rPr lang="ru-RU" sz="2400" b="1" u="sng" dirty="0">
                <a:solidFill>
                  <a:srgbClr val="002060"/>
                </a:solidFill>
              </a:rPr>
              <a:t>комиссиями по делам несовершеннолетних и защите их </a:t>
            </a:r>
            <a:r>
              <a:rPr lang="ru-RU" sz="2400" b="1" u="sng" dirty="0" smtClean="0">
                <a:solidFill>
                  <a:srgbClr val="002060"/>
                </a:solidFill>
              </a:rPr>
              <a:t>прав </a:t>
            </a:r>
            <a:r>
              <a:rPr lang="ru-RU" sz="2400" b="1" u="sng" dirty="0">
                <a:solidFill>
                  <a:srgbClr val="002060"/>
                </a:solidFill>
              </a:rPr>
              <a:t>и органами опеки и попечительства осуществляется </a:t>
            </a:r>
            <a:r>
              <a:rPr lang="ru-RU" sz="2400" b="1" u="sng" dirty="0" smtClean="0">
                <a:solidFill>
                  <a:srgbClr val="002060"/>
                </a:solidFill>
              </a:rPr>
              <a:t>путем: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обмена информацией,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представления </a:t>
            </a:r>
            <a:r>
              <a:rPr lang="ru-RU" sz="2400" b="1" dirty="0">
                <a:solidFill>
                  <a:srgbClr val="002060"/>
                </a:solidFill>
              </a:rPr>
              <a:t>информации по </a:t>
            </a:r>
            <a:r>
              <a:rPr lang="ru-RU" sz="2400" b="1" dirty="0" smtClean="0">
                <a:solidFill>
                  <a:srgbClr val="002060"/>
                </a:solidFill>
              </a:rPr>
              <a:t>запросам,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участия </a:t>
            </a:r>
            <a:r>
              <a:rPr lang="ru-RU" sz="2400" b="1" dirty="0">
                <a:solidFill>
                  <a:srgbClr val="002060"/>
                </a:solidFill>
              </a:rPr>
              <a:t>в совещаниях, рабочих группах, </a:t>
            </a:r>
            <a:r>
              <a:rPr lang="ru-RU" sz="2400" b="1" dirty="0" smtClean="0">
                <a:solidFill>
                  <a:srgbClr val="002060"/>
                </a:solidFill>
              </a:rPr>
              <a:t>комиссиях </a:t>
            </a:r>
            <a:r>
              <a:rPr lang="ru-RU" sz="2400" b="1" dirty="0">
                <a:solidFill>
                  <a:srgbClr val="002060"/>
                </a:solidFill>
              </a:rPr>
              <a:t>семинарах и других </a:t>
            </a:r>
            <a:r>
              <a:rPr lang="ru-RU" sz="2400" b="1" dirty="0" smtClean="0">
                <a:solidFill>
                  <a:srgbClr val="002060"/>
                </a:solidFill>
              </a:rPr>
              <a:t>мероприятиях,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проведения </a:t>
            </a:r>
            <a:r>
              <a:rPr lang="ru-RU" sz="2400" b="1" dirty="0">
                <a:solidFill>
                  <a:srgbClr val="002060"/>
                </a:solidFill>
              </a:rPr>
              <a:t>совместных </a:t>
            </a:r>
            <a:r>
              <a:rPr lang="ru-RU" sz="2400" b="1" dirty="0" smtClean="0">
                <a:solidFill>
                  <a:srgbClr val="002060"/>
                </a:solidFill>
              </a:rPr>
              <a:t>мероприятий, </a:t>
            </a:r>
          </a:p>
          <a:p>
            <a:pPr marL="0" indent="0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     организации </a:t>
            </a:r>
            <a:r>
              <a:rPr lang="ru-RU" sz="2400" b="1" dirty="0">
                <a:solidFill>
                  <a:srgbClr val="002060"/>
                </a:solidFill>
              </a:rPr>
              <a:t>работы по обращениям граждан и юридических лиц, в иных </a:t>
            </a:r>
            <a:r>
              <a:rPr lang="ru-RU" sz="2400" b="1" dirty="0" smtClean="0">
                <a:solidFill>
                  <a:srgbClr val="002060"/>
                </a:solidFill>
              </a:rPr>
              <a:t>формах</a:t>
            </a:r>
            <a:endParaRPr lang="ru-RU" sz="2400" b="1" dirty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ru-RU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 rot="16200000">
            <a:off x="431631" y="1537799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6200000">
            <a:off x="431631" y="1969511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16200000">
            <a:off x="426676" y="2391639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6200000">
            <a:off x="459559" y="3180123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 rot="16200000">
            <a:off x="433929" y="3615775"/>
            <a:ext cx="300790" cy="372979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0119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-236562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411510"/>
            <a:ext cx="8435280" cy="437448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сфере реализации соблюдения требований </a:t>
            </a:r>
            <a:r>
              <a:rPr lang="ru-RU" sz="2400" b="1" dirty="0" smtClean="0">
                <a:solidFill>
                  <a:srgbClr val="002060"/>
                </a:solidFill>
              </a:rPr>
              <a:t>законодательства </a:t>
            </a:r>
            <a:r>
              <a:rPr lang="ru-RU" sz="2400" b="1" dirty="0">
                <a:solidFill>
                  <a:srgbClr val="002060"/>
                </a:solidFill>
              </a:rPr>
              <a:t>по профилактике безнадзорности и правонарушений несовершеннолетних,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защите </a:t>
            </a:r>
            <a:r>
              <a:rPr lang="ru-RU" sz="2400" b="1" dirty="0">
                <a:solidFill>
                  <a:srgbClr val="002060"/>
                </a:solidFill>
              </a:rPr>
              <a:t>их прав и </a:t>
            </a:r>
            <a:r>
              <a:rPr lang="ru-RU" sz="2400" b="1" dirty="0" smtClean="0">
                <a:solidFill>
                  <a:srgbClr val="002060"/>
                </a:solidFill>
              </a:rPr>
              <a:t>интересов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детей-сирот и детей, оставшихся без попечения родителей,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dirty="0" smtClean="0"/>
          </a:p>
          <a:p>
            <a:pPr algn="ctr">
              <a:buNone/>
            </a:pPr>
            <a:endParaRPr lang="ru-RU" sz="2000" dirty="0"/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являются</a:t>
            </a:r>
            <a:endParaRPr lang="ru-RU" sz="2400" b="1" dirty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000" dirty="0" smtClean="0">
              <a:solidFill>
                <a:srgbClr val="002060"/>
              </a:solidFill>
            </a:endParaRPr>
          </a:p>
          <a:p>
            <a:pPr algn="ctr">
              <a:buNone/>
            </a:pPr>
            <a:endParaRPr lang="ru-RU" sz="2800" dirty="0">
              <a:solidFill>
                <a:srgbClr val="002060"/>
              </a:solidFill>
            </a:endParaRPr>
          </a:p>
          <a:p>
            <a:endParaRPr lang="ru-RU" sz="2800" b="1" dirty="0"/>
          </a:p>
          <a:p>
            <a:endParaRPr lang="ru-RU" sz="2800" dirty="0"/>
          </a:p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4427984" y="3723878"/>
            <a:ext cx="517358" cy="648072"/>
          </a:xfrm>
          <a:prstGeom prst="down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164015" y="2643758"/>
            <a:ext cx="7128792" cy="3600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2400" b="1" dirty="0">
                <a:solidFill>
                  <a:srgbClr val="002060"/>
                </a:solidFill>
              </a:rPr>
              <a:t>предметом взаимодействия ОО и П и КДН и ЗП </a:t>
            </a:r>
          </a:p>
        </p:txBody>
      </p:sp>
      <p:pic>
        <p:nvPicPr>
          <p:cNvPr id="9" name="Picture 2" descr="http://podpitye-parni.ru/_nw/1/388429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3072675"/>
            <a:ext cx="1512168" cy="1446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7498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51" y="23368"/>
            <a:ext cx="9192896" cy="516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5192" y="339502"/>
            <a:ext cx="8435280" cy="44464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2800" b="1" u="sng" dirty="0" smtClean="0">
                <a:solidFill>
                  <a:srgbClr val="002060"/>
                </a:solidFill>
              </a:rPr>
              <a:t>Индивидуальная профилактика</a:t>
            </a:r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 </a:t>
            </a:r>
            <a:r>
              <a:rPr lang="ru-RU" sz="2800" b="1" dirty="0">
                <a:solidFill>
                  <a:srgbClr val="002060"/>
                </a:solidFill>
              </a:rPr>
              <a:t>с безнадзорными и беспризорными несовершеннолетними, занимающимися бродяжничеством и попрошайничеством и другими несовершеннолетними, если они являются сиротами, либо остались без попечения </a:t>
            </a:r>
            <a:r>
              <a:rPr lang="ru-RU" sz="2800" b="1" dirty="0" smtClean="0">
                <a:solidFill>
                  <a:srgbClr val="002060"/>
                </a:solidFill>
              </a:rPr>
              <a:t>родителей, </a:t>
            </a:r>
            <a:r>
              <a:rPr lang="ru-RU" sz="2800" b="1" dirty="0">
                <a:solidFill>
                  <a:srgbClr val="002060"/>
                </a:solidFill>
              </a:rPr>
              <a:t>или законных представителей</a:t>
            </a:r>
            <a:endParaRPr lang="ru-RU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4429138"/>
            <a:ext cx="2133600" cy="273844"/>
          </a:xfrm>
        </p:spPr>
        <p:txBody>
          <a:bodyPr/>
          <a:lstStyle/>
          <a:p>
            <a:fld id="{7B0860F1-307B-49B9-808A-EB6156C47EC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http://cs320622.vk.me/v320622678/1bc2/BqgvBrmcB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579862"/>
            <a:ext cx="1441118" cy="127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1027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2146</TotalTime>
  <Words>1719</Words>
  <Application>Microsoft Office PowerPoint</Application>
  <PresentationFormat>Экран (16:9)</PresentationFormat>
  <Paragraphs>228</Paragraphs>
  <Slides>30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Зиганшина</dc:creator>
  <cp:lastModifiedBy>Mусабирова</cp:lastModifiedBy>
  <cp:revision>395</cp:revision>
  <cp:lastPrinted>2016-01-25T10:55:25Z</cp:lastPrinted>
  <dcterms:created xsi:type="dcterms:W3CDTF">2015-01-19T04:26:58Z</dcterms:created>
  <dcterms:modified xsi:type="dcterms:W3CDTF">2016-11-18T06:57:48Z</dcterms:modified>
</cp:coreProperties>
</file>